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0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 id="349" r:id="rId95"/>
    <p:sldId id="350" r:id="rId96"/>
    <p:sldId id="351" r:id="rId97"/>
    <p:sldId id="352" r:id="rId98"/>
    <p:sldId id="353" r:id="rId99"/>
    <p:sldId id="354" r:id="rId100"/>
    <p:sldId id="355" r:id="rId101"/>
    <p:sldId id="356" r:id="rId102"/>
    <p:sldId id="357" r:id="rId103"/>
    <p:sldId id="358" r:id="rId104"/>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2438339"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5E5E5E"/>
        </a:solidFill>
        <a:effectLst/>
        <a:uFillTx/>
        <a:latin typeface="+mn-lt"/>
        <a:ea typeface="+mn-ea"/>
        <a:cs typeface="+mn-cs"/>
        <a:sym typeface="Helvetica Neue"/>
      </a:defRPr>
    </a:lvl1pPr>
    <a:lvl2pPr marL="0" marR="0" indent="457200" algn="ctr" defTabSz="2438339"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5E5E5E"/>
        </a:solidFill>
        <a:effectLst/>
        <a:uFillTx/>
        <a:latin typeface="+mn-lt"/>
        <a:ea typeface="+mn-ea"/>
        <a:cs typeface="+mn-cs"/>
        <a:sym typeface="Helvetica Neue"/>
      </a:defRPr>
    </a:lvl2pPr>
    <a:lvl3pPr marL="0" marR="0" indent="914400" algn="ctr" defTabSz="2438339"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5E5E5E"/>
        </a:solidFill>
        <a:effectLst/>
        <a:uFillTx/>
        <a:latin typeface="+mn-lt"/>
        <a:ea typeface="+mn-ea"/>
        <a:cs typeface="+mn-cs"/>
        <a:sym typeface="Helvetica Neue"/>
      </a:defRPr>
    </a:lvl3pPr>
    <a:lvl4pPr marL="0" marR="0" indent="1371600" algn="ctr" defTabSz="2438339"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5E5E5E"/>
        </a:solidFill>
        <a:effectLst/>
        <a:uFillTx/>
        <a:latin typeface="+mn-lt"/>
        <a:ea typeface="+mn-ea"/>
        <a:cs typeface="+mn-cs"/>
        <a:sym typeface="Helvetica Neue"/>
      </a:defRPr>
    </a:lvl4pPr>
    <a:lvl5pPr marL="0" marR="0" indent="1828800" algn="ctr" defTabSz="2438339"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5E5E5E"/>
        </a:solidFill>
        <a:effectLst/>
        <a:uFillTx/>
        <a:latin typeface="+mn-lt"/>
        <a:ea typeface="+mn-ea"/>
        <a:cs typeface="+mn-cs"/>
        <a:sym typeface="Helvetica Neue"/>
      </a:defRPr>
    </a:lvl5pPr>
    <a:lvl6pPr marL="0" marR="0" indent="2286000" algn="ctr" defTabSz="2438339"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5E5E5E"/>
        </a:solidFill>
        <a:effectLst/>
        <a:uFillTx/>
        <a:latin typeface="+mn-lt"/>
        <a:ea typeface="+mn-ea"/>
        <a:cs typeface="+mn-cs"/>
        <a:sym typeface="Helvetica Neue"/>
      </a:defRPr>
    </a:lvl6pPr>
    <a:lvl7pPr marL="0" marR="0" indent="2743200" algn="ctr" defTabSz="2438339"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5E5E5E"/>
        </a:solidFill>
        <a:effectLst/>
        <a:uFillTx/>
        <a:latin typeface="+mn-lt"/>
        <a:ea typeface="+mn-ea"/>
        <a:cs typeface="+mn-cs"/>
        <a:sym typeface="Helvetica Neue"/>
      </a:defRPr>
    </a:lvl7pPr>
    <a:lvl8pPr marL="0" marR="0" indent="3200400" algn="ctr" defTabSz="2438339"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5E5E5E"/>
        </a:solidFill>
        <a:effectLst/>
        <a:uFillTx/>
        <a:latin typeface="+mn-lt"/>
        <a:ea typeface="+mn-ea"/>
        <a:cs typeface="+mn-cs"/>
        <a:sym typeface="Helvetica Neue"/>
      </a:defRPr>
    </a:lvl8pPr>
    <a:lvl9pPr marL="0" marR="0" indent="3657600" algn="ctr" defTabSz="2438339"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5E5E5E"/>
        </a:solidFill>
        <a:effectLst/>
        <a:uFillTx/>
        <a:latin typeface="+mn-lt"/>
        <a:ea typeface="+mn-ea"/>
        <a:cs typeface="+mn-cs"/>
        <a:sym typeface="Helvetica Neue"/>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254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254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wholeTbl>
    <a:band2H>
      <a:tcTxStyle/>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25400" cap="flat">
              <a:solidFill>
                <a:srgbClr val="000000"/>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firstCol>
    <a:lastRow>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254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lastRow>
    <a:firstRow>
      <a:tcTxStyle b="on"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solidFill>
            <a:schemeClr val="accent1">
              <a:lumOff val="16847"/>
            </a:schemeClr>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a:tcStyle>
        <a:tcBdr/>
        <a:fill>
          <a:solidFill>
            <a:srgbClr val="EDEEEE"/>
          </a:solidFill>
        </a:fill>
      </a:tcStyle>
    </a:band2H>
    <a:firstCol>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solidFill>
            <a:srgbClr val="88FA4F"/>
          </a:solid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chemeClr val="accent3"/>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127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rgbClr val="60D937"/>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wholeTbl>
    <a:band2H>
      <a:tcTxStyle/>
      <a:tcStyle>
        <a:tcBdr/>
        <a:fill>
          <a:solidFill>
            <a:schemeClr val="accent4">
              <a:hueOff val="348544"/>
              <a:lumOff val="7139"/>
            </a:schemeClr>
          </a:solidFill>
        </a:fill>
      </a:tcStyle>
    </a:band2H>
    <a:firstCol>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8BB00"/>
          </a:solidFill>
        </a:fill>
      </a:tcStyle>
    </a:firstCol>
    <a:la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25400" cap="flat">
              <a:solidFill>
                <a:srgbClr val="F8BA00"/>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lastRow>
    <a:fir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940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464646"/>
              </a:solidFill>
              <a:prstDash val="solid"/>
              <a:miter lim="400000"/>
            </a:ln>
          </a:left>
          <a:right>
            <a:ln w="12700" cap="flat">
              <a:solidFill>
                <a:srgbClr val="464646"/>
              </a:solidFill>
              <a:prstDash val="solid"/>
              <a:miter lim="400000"/>
            </a:ln>
          </a:right>
          <a:top>
            <a:ln w="12700" cap="flat">
              <a:solidFill>
                <a:srgbClr val="464646"/>
              </a:solidFill>
              <a:prstDash val="solid"/>
              <a:miter lim="400000"/>
            </a:ln>
          </a:top>
          <a:bottom>
            <a:ln w="12700" cap="flat">
              <a:solidFill>
                <a:srgbClr val="464646"/>
              </a:solidFill>
              <a:prstDash val="solid"/>
              <a:miter lim="400000"/>
            </a:ln>
          </a:bottom>
          <a:insideH>
            <a:ln w="12700" cap="flat">
              <a:solidFill>
                <a:srgbClr val="464646"/>
              </a:solidFill>
              <a:prstDash val="solid"/>
              <a:miter lim="400000"/>
            </a:ln>
          </a:insideH>
          <a:insideV>
            <a:ln w="12700" cap="flat">
              <a:solidFill>
                <a:srgbClr val="464646"/>
              </a:solidFill>
              <a:prstDash val="solid"/>
              <a:miter lim="400000"/>
            </a:ln>
          </a:insideV>
        </a:tcBdr>
        <a:fill>
          <a:noFill/>
        </a:fill>
      </a:tcStyle>
    </a:wholeTbl>
    <a:band2H>
      <a:tcTxStyle/>
      <a:tcStyle>
        <a:tcBdr/>
        <a:fill>
          <a:solidFill>
            <a:srgbClr val="D4D5D5"/>
          </a:solidFill>
        </a:fill>
      </a:tcStyle>
    </a:band2H>
    <a:firstCol>
      <a:tcTxStyle b="on" i="off">
        <a:fontRef idx="minor">
          <a:srgbClr val="FFFFFF"/>
        </a:fontRef>
        <a:srgbClr val="FFFFFF"/>
      </a:tcTxStyle>
      <a:tcStyle>
        <a:tcBdr>
          <a:left>
            <a:ln w="12700" cap="flat">
              <a:solidFill>
                <a:srgbClr val="5E5E5E"/>
              </a:solidFill>
              <a:prstDash val="solid"/>
              <a:miter lim="400000"/>
            </a:ln>
          </a:left>
          <a:right>
            <a:ln w="12700" cap="flat">
              <a:solidFill>
                <a:srgbClr val="A6AAA9"/>
              </a:solidFill>
              <a:prstDash val="solid"/>
              <a:miter lim="400000"/>
            </a:ln>
          </a:right>
          <a:top>
            <a:ln w="12700" cap="flat">
              <a:solidFill>
                <a:srgbClr val="C3C3C3"/>
              </a:solidFill>
              <a:prstDash val="solid"/>
              <a:miter lim="400000"/>
            </a:ln>
          </a:top>
          <a:bottom>
            <a:ln w="12700" cap="flat">
              <a:solidFill>
                <a:srgbClr val="C3C3C3"/>
              </a:solidFill>
              <a:prstDash val="solid"/>
              <a:miter lim="400000"/>
            </a:ln>
          </a:bottom>
          <a:insideH>
            <a:ln w="12700" cap="flat">
              <a:solidFill>
                <a:srgbClr val="C3C3C3"/>
              </a:solidFill>
              <a:prstDash val="solid"/>
              <a:miter lim="400000"/>
            </a:ln>
          </a:insideH>
          <a:insideV>
            <a:ln w="12700" cap="flat">
              <a:solidFill>
                <a:srgbClr val="C3C3C3"/>
              </a:solidFill>
              <a:prstDash val="solid"/>
              <a:miter lim="400000"/>
            </a:ln>
          </a:insideV>
        </a:tcBdr>
        <a:fill>
          <a:solidFill>
            <a:srgbClr val="CB2A7B"/>
          </a:solidFill>
        </a:fill>
      </a:tcStyle>
    </a:firstCol>
    <a:lastRow>
      <a:tcTxStyle b="on" i="off">
        <a:fontRef idx="minor">
          <a:srgbClr val="000000"/>
        </a:fontRef>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25400" cap="flat">
              <a:solidFill>
                <a:srgbClr val="CB297B"/>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noFill/>
        </a:fill>
      </a:tcStyle>
    </a:lastRow>
    <a:fir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5E5E5E"/>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991A5F"/>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wholeTbl>
    <a:band2H>
      <a:tcTxStyle/>
      <a:tcStyle>
        <a:tcBdr/>
        <a:fill>
          <a:solidFill>
            <a:srgbClr val="EDEEEE"/>
          </a:solidFill>
        </a:fill>
      </a:tcStyle>
    </a:band2H>
    <a:firstCol>
      <a:tcTxStyle b="on" i="off">
        <a:fontRef idx="minor">
          <a:srgbClr val="000000"/>
        </a:fontRef>
        <a:srgbClr val="000000"/>
      </a:tcTxStyle>
      <a:tcStyle>
        <a:tcBdr>
          <a:left>
            <a:ln w="12700" cap="flat">
              <a:solidFill>
                <a:srgbClr val="6C6C6C"/>
              </a:solidFill>
              <a:prstDash val="solid"/>
              <a:miter lim="400000"/>
            </a:ln>
          </a:left>
          <a:right>
            <a:ln w="254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6C6C6C"/>
              </a:solidFill>
              <a:prstDash val="solid"/>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6C6C6C"/>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D6DCE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694"/>
  </p:normalViewPr>
  <p:slideViewPr>
    <p:cSldViewPr snapToGrid="0">
      <p:cViewPr varScale="1">
        <p:scale>
          <a:sx n="60" d="100"/>
          <a:sy n="60" d="100"/>
        </p:scale>
        <p:origin x="800" y="2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viewProps" Target="viewProps.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theme" Target="theme/theme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tableStyles" Target="tableStyle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83" name="Shape 183"/>
          <p:cNvSpPr>
            <a:spLocks noGrp="1" noRot="1" noChangeAspect="1"/>
          </p:cNvSpPr>
          <p:nvPr>
            <p:ph type="sldImg"/>
          </p:nvPr>
        </p:nvSpPr>
        <p:spPr>
          <a:xfrm>
            <a:off x="1143000" y="685800"/>
            <a:ext cx="4572000" cy="3429000"/>
          </a:xfrm>
          <a:prstGeom prst="rect">
            <a:avLst/>
          </a:prstGeom>
        </p:spPr>
        <p:txBody>
          <a:bodyPr/>
          <a:lstStyle/>
          <a:p>
            <a:endParaRPr/>
          </a:p>
        </p:txBody>
      </p:sp>
      <p:sp>
        <p:nvSpPr>
          <p:cNvPr id="184" name="Shape 184"/>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 name="Shape 266"/>
          <p:cNvSpPr>
            <a:spLocks noGrp="1" noRot="1" noChangeAspect="1"/>
          </p:cNvSpPr>
          <p:nvPr>
            <p:ph type="sldImg"/>
          </p:nvPr>
        </p:nvSpPr>
        <p:spPr>
          <a:prstGeom prst="rect">
            <a:avLst/>
          </a:prstGeom>
        </p:spPr>
        <p:txBody>
          <a:bodyPr/>
          <a:lstStyle/>
          <a:p>
            <a:endParaRPr/>
          </a:p>
        </p:txBody>
      </p:sp>
      <p:sp>
        <p:nvSpPr>
          <p:cNvPr id="267" name="Shape 267"/>
          <p:cNvSpPr>
            <a:spLocks noGrp="1"/>
          </p:cNvSpPr>
          <p:nvPr>
            <p:ph type="body" sz="quarter" idx="1"/>
          </p:nvPr>
        </p:nvSpPr>
        <p:spPr>
          <a:prstGeom prst="rect">
            <a:avLst/>
          </a:prstGeom>
        </p:spPr>
        <p:txBody>
          <a:bodyPr/>
          <a:lstStyle/>
          <a:p>
            <a:r>
              <a:t>11.10.2023. - revisit</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4" name="Shape 844"/>
          <p:cNvSpPr>
            <a:spLocks noGrp="1" noRot="1" noChangeAspect="1"/>
          </p:cNvSpPr>
          <p:nvPr>
            <p:ph type="sldImg"/>
          </p:nvPr>
        </p:nvSpPr>
        <p:spPr>
          <a:prstGeom prst="rect">
            <a:avLst/>
          </a:prstGeom>
        </p:spPr>
        <p:txBody>
          <a:bodyPr/>
          <a:lstStyle/>
          <a:p>
            <a:endParaRPr/>
          </a:p>
        </p:txBody>
      </p:sp>
      <p:sp>
        <p:nvSpPr>
          <p:cNvPr id="845" name="Shape 845"/>
          <p:cNvSpPr>
            <a:spLocks noGrp="1"/>
          </p:cNvSpPr>
          <p:nvPr>
            <p:ph type="body" sz="quarter" idx="1"/>
          </p:nvPr>
        </p:nvSpPr>
        <p:spPr>
          <a:prstGeom prst="rect">
            <a:avLst/>
          </a:prstGeom>
        </p:spPr>
        <p:txBody>
          <a:bodyPr/>
          <a:lstStyle/>
          <a:p>
            <a:r>
              <a:t>COST06 - BP03 - Select resource type, size and number automatically based on metrics (Page 58.)</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9" name="Shape 1079"/>
          <p:cNvSpPr>
            <a:spLocks noGrp="1" noRot="1" noChangeAspect="1"/>
          </p:cNvSpPr>
          <p:nvPr>
            <p:ph type="sldImg"/>
          </p:nvPr>
        </p:nvSpPr>
        <p:spPr>
          <a:prstGeom prst="rect">
            <a:avLst/>
          </a:prstGeom>
        </p:spPr>
        <p:txBody>
          <a:bodyPr/>
          <a:lstStyle/>
          <a:p>
            <a:endParaRPr/>
          </a:p>
        </p:txBody>
      </p:sp>
      <p:sp>
        <p:nvSpPr>
          <p:cNvPr id="1080" name="Shape 1080"/>
          <p:cNvSpPr>
            <a:spLocks noGrp="1"/>
          </p:cNvSpPr>
          <p:nvPr>
            <p:ph type="body" sz="quarter" idx="1"/>
          </p:nvPr>
        </p:nvSpPr>
        <p:spPr>
          <a:prstGeom prst="rect">
            <a:avLst/>
          </a:prstGeom>
        </p:spPr>
        <p:txBody>
          <a:bodyPr/>
          <a:lstStyle/>
          <a:p>
            <a:r>
              <a:t>COST02-BP03 Implement an account structure (Page 26.)</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4" name="Shape 1094"/>
          <p:cNvSpPr>
            <a:spLocks noGrp="1" noRot="1" noChangeAspect="1"/>
          </p:cNvSpPr>
          <p:nvPr>
            <p:ph type="sldImg"/>
          </p:nvPr>
        </p:nvSpPr>
        <p:spPr>
          <a:prstGeom prst="rect">
            <a:avLst/>
          </a:prstGeom>
        </p:spPr>
        <p:txBody>
          <a:bodyPr/>
          <a:lstStyle/>
          <a:p>
            <a:endParaRPr/>
          </a:p>
        </p:txBody>
      </p:sp>
      <p:sp>
        <p:nvSpPr>
          <p:cNvPr id="1095" name="Shape 1095"/>
          <p:cNvSpPr>
            <a:spLocks noGrp="1"/>
          </p:cNvSpPr>
          <p:nvPr>
            <p:ph type="body" sz="quarter" idx="1"/>
          </p:nvPr>
        </p:nvSpPr>
        <p:spPr>
          <a:prstGeom prst="rect">
            <a:avLst/>
          </a:prstGeom>
        </p:spPr>
        <p:txBody>
          <a:bodyPr/>
          <a:lstStyle/>
          <a:p>
            <a:r>
              <a:t>COST02-BP03 Implement an account structure (Page 26.)</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9" name="Shape 1109"/>
          <p:cNvSpPr>
            <a:spLocks noGrp="1" noRot="1" noChangeAspect="1"/>
          </p:cNvSpPr>
          <p:nvPr>
            <p:ph type="sldImg"/>
          </p:nvPr>
        </p:nvSpPr>
        <p:spPr>
          <a:prstGeom prst="rect">
            <a:avLst/>
          </a:prstGeom>
        </p:spPr>
        <p:txBody>
          <a:bodyPr/>
          <a:lstStyle/>
          <a:p>
            <a:endParaRPr/>
          </a:p>
        </p:txBody>
      </p:sp>
      <p:sp>
        <p:nvSpPr>
          <p:cNvPr id="1110" name="Shape 1110"/>
          <p:cNvSpPr>
            <a:spLocks noGrp="1"/>
          </p:cNvSpPr>
          <p:nvPr>
            <p:ph type="body" sz="quarter" idx="1"/>
          </p:nvPr>
        </p:nvSpPr>
        <p:spPr>
          <a:prstGeom prst="rect">
            <a:avLst/>
          </a:prstGeom>
        </p:spPr>
        <p:txBody>
          <a:bodyPr/>
          <a:lstStyle/>
          <a:p>
            <a:r>
              <a:t>COST02-BP03 Implement an account structure (Page 26.)</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3" name="Shape 1123"/>
          <p:cNvSpPr>
            <a:spLocks noGrp="1" noRot="1" noChangeAspect="1"/>
          </p:cNvSpPr>
          <p:nvPr>
            <p:ph type="sldImg"/>
          </p:nvPr>
        </p:nvSpPr>
        <p:spPr>
          <a:prstGeom prst="rect">
            <a:avLst/>
          </a:prstGeom>
        </p:spPr>
        <p:txBody>
          <a:bodyPr/>
          <a:lstStyle/>
          <a:p>
            <a:endParaRPr/>
          </a:p>
        </p:txBody>
      </p:sp>
      <p:sp>
        <p:nvSpPr>
          <p:cNvPr id="1124" name="Shape 1124"/>
          <p:cNvSpPr>
            <a:spLocks noGrp="1"/>
          </p:cNvSpPr>
          <p:nvPr>
            <p:ph type="body" sz="quarter" idx="1"/>
          </p:nvPr>
        </p:nvSpPr>
        <p:spPr>
          <a:prstGeom prst="rect">
            <a:avLst/>
          </a:prstGeom>
        </p:spPr>
        <p:txBody>
          <a:bodyPr/>
          <a:lstStyle/>
          <a:p>
            <a:r>
              <a:t>COST02-BP03 Implement an account structure (Page 26.)</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7" name="Shape 1137"/>
          <p:cNvSpPr>
            <a:spLocks noGrp="1" noRot="1" noChangeAspect="1"/>
          </p:cNvSpPr>
          <p:nvPr>
            <p:ph type="sldImg"/>
          </p:nvPr>
        </p:nvSpPr>
        <p:spPr>
          <a:prstGeom prst="rect">
            <a:avLst/>
          </a:prstGeom>
        </p:spPr>
        <p:txBody>
          <a:bodyPr/>
          <a:lstStyle/>
          <a:p>
            <a:endParaRPr/>
          </a:p>
        </p:txBody>
      </p:sp>
      <p:sp>
        <p:nvSpPr>
          <p:cNvPr id="1138" name="Shape 1138"/>
          <p:cNvSpPr>
            <a:spLocks noGrp="1"/>
          </p:cNvSpPr>
          <p:nvPr>
            <p:ph type="body" sz="quarter" idx="1"/>
          </p:nvPr>
        </p:nvSpPr>
        <p:spPr>
          <a:prstGeom prst="rect">
            <a:avLst/>
          </a:prstGeom>
        </p:spPr>
        <p:txBody>
          <a:bodyPr/>
          <a:lstStyle/>
          <a:p>
            <a:r>
              <a:t>COST02-BP03 Implement an account structure (Page 26.)</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0" name="Shape 620"/>
          <p:cNvSpPr>
            <a:spLocks noGrp="1" noRot="1" noChangeAspect="1"/>
          </p:cNvSpPr>
          <p:nvPr>
            <p:ph type="sldImg"/>
          </p:nvPr>
        </p:nvSpPr>
        <p:spPr>
          <a:prstGeom prst="rect">
            <a:avLst/>
          </a:prstGeom>
        </p:spPr>
        <p:txBody>
          <a:bodyPr/>
          <a:lstStyle/>
          <a:p>
            <a:endParaRPr/>
          </a:p>
        </p:txBody>
      </p:sp>
      <p:sp>
        <p:nvSpPr>
          <p:cNvPr id="621" name="Shape 621"/>
          <p:cNvSpPr>
            <a:spLocks noGrp="1"/>
          </p:cNvSpPr>
          <p:nvPr>
            <p:ph type="body" sz="quarter" idx="1"/>
          </p:nvPr>
        </p:nvSpPr>
        <p:spPr>
          <a:prstGeom prst="rect">
            <a:avLst/>
          </a:prstGeom>
        </p:spPr>
        <p:txBody>
          <a:bodyPr/>
          <a:lstStyle/>
          <a:p>
            <a:r>
              <a:t>Data Archiving Benefits: </a:t>
            </a:r>
          </a:p>
          <a:p>
            <a:r>
              <a:t>https://jatheon.com/blog/data-archiving-benefits</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1" name="Shape 641"/>
          <p:cNvSpPr>
            <a:spLocks noGrp="1" noRot="1" noChangeAspect="1"/>
          </p:cNvSpPr>
          <p:nvPr>
            <p:ph type="sldImg"/>
          </p:nvPr>
        </p:nvSpPr>
        <p:spPr>
          <a:prstGeom prst="rect">
            <a:avLst/>
          </a:prstGeom>
        </p:spPr>
        <p:txBody>
          <a:bodyPr/>
          <a:lstStyle/>
          <a:p>
            <a:endParaRPr/>
          </a:p>
        </p:txBody>
      </p:sp>
      <p:sp>
        <p:nvSpPr>
          <p:cNvPr id="642" name="Shape 642"/>
          <p:cNvSpPr>
            <a:spLocks noGrp="1"/>
          </p:cNvSpPr>
          <p:nvPr>
            <p:ph type="body" sz="quarter" idx="1"/>
          </p:nvPr>
        </p:nvSpPr>
        <p:spPr>
          <a:prstGeom prst="rect">
            <a:avLst/>
          </a:prstGeom>
        </p:spPr>
        <p:txBody>
          <a:bodyPr/>
          <a:lstStyle/>
          <a:p>
            <a:r>
              <a:t>SOX compliance is an annual obligation derived from the Sarbanes-Oxley Act (SOX) that requires publicly traded companies doing business in the U.S. to establish financial reporting standards, including safeguarding data, tracking attempted breaches, logging electronic records for auditing, and proving compliance.</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1" name="Shape 711"/>
          <p:cNvSpPr>
            <a:spLocks noGrp="1" noRot="1" noChangeAspect="1"/>
          </p:cNvSpPr>
          <p:nvPr>
            <p:ph type="sldImg"/>
          </p:nvPr>
        </p:nvSpPr>
        <p:spPr>
          <a:prstGeom prst="rect">
            <a:avLst/>
          </a:prstGeom>
        </p:spPr>
        <p:txBody>
          <a:bodyPr/>
          <a:lstStyle/>
          <a:p>
            <a:endParaRPr/>
          </a:p>
        </p:txBody>
      </p:sp>
      <p:sp>
        <p:nvSpPr>
          <p:cNvPr id="712" name="Shape 712"/>
          <p:cNvSpPr>
            <a:spLocks noGrp="1"/>
          </p:cNvSpPr>
          <p:nvPr>
            <p:ph type="body" sz="quarter" idx="1"/>
          </p:nvPr>
        </p:nvSpPr>
        <p:spPr>
          <a:prstGeom prst="rect">
            <a:avLst/>
          </a:prstGeom>
        </p:spPr>
        <p:txBody>
          <a:bodyPr/>
          <a:lstStyle/>
          <a:p>
            <a:r>
              <a:t>!Extract: https://jatheon.com/blog/aws-reduce-costs/</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5" name="Shape 755"/>
          <p:cNvSpPr>
            <a:spLocks noGrp="1" noRot="1" noChangeAspect="1"/>
          </p:cNvSpPr>
          <p:nvPr>
            <p:ph type="sldImg"/>
          </p:nvPr>
        </p:nvSpPr>
        <p:spPr>
          <a:prstGeom prst="rect">
            <a:avLst/>
          </a:prstGeom>
        </p:spPr>
        <p:txBody>
          <a:bodyPr/>
          <a:lstStyle/>
          <a:p>
            <a:endParaRPr/>
          </a:p>
        </p:txBody>
      </p:sp>
      <p:sp>
        <p:nvSpPr>
          <p:cNvPr id="756" name="Shape 756"/>
          <p:cNvSpPr>
            <a:spLocks noGrp="1"/>
          </p:cNvSpPr>
          <p:nvPr>
            <p:ph type="body" sz="quarter" idx="1"/>
          </p:nvPr>
        </p:nvSpPr>
        <p:spPr>
          <a:prstGeom prst="rect">
            <a:avLst/>
          </a:prstGeom>
        </p:spPr>
        <p:txBody>
          <a:bodyPr/>
          <a:lstStyle/>
          <a:p>
            <a:r>
              <a:t>COST01 - BP01 - Establish a cost optimization function (Page 7.)</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 name="Shape 778"/>
          <p:cNvSpPr>
            <a:spLocks noGrp="1" noRot="1" noChangeAspect="1"/>
          </p:cNvSpPr>
          <p:nvPr>
            <p:ph type="sldImg"/>
          </p:nvPr>
        </p:nvSpPr>
        <p:spPr>
          <a:prstGeom prst="rect">
            <a:avLst/>
          </a:prstGeom>
        </p:spPr>
        <p:txBody>
          <a:bodyPr/>
          <a:lstStyle/>
          <a:p>
            <a:endParaRPr/>
          </a:p>
        </p:txBody>
      </p:sp>
      <p:sp>
        <p:nvSpPr>
          <p:cNvPr id="779" name="Shape 779"/>
          <p:cNvSpPr>
            <a:spLocks noGrp="1"/>
          </p:cNvSpPr>
          <p:nvPr>
            <p:ph type="body" sz="quarter" idx="1"/>
          </p:nvPr>
        </p:nvSpPr>
        <p:spPr>
          <a:prstGeom prst="rect">
            <a:avLst/>
          </a:prstGeom>
        </p:spPr>
        <p:txBody>
          <a:bodyPr/>
          <a:lstStyle/>
          <a:p>
            <a:r>
              <a:t>COST06 - BP03 - Select resource type, size and number automatically based on metrics (Page 58.)</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7" name="Shape 797"/>
          <p:cNvSpPr>
            <a:spLocks noGrp="1" noRot="1" noChangeAspect="1"/>
          </p:cNvSpPr>
          <p:nvPr>
            <p:ph type="sldImg"/>
          </p:nvPr>
        </p:nvSpPr>
        <p:spPr>
          <a:prstGeom prst="rect">
            <a:avLst/>
          </a:prstGeom>
        </p:spPr>
        <p:txBody>
          <a:bodyPr/>
          <a:lstStyle/>
          <a:p>
            <a:endParaRPr/>
          </a:p>
        </p:txBody>
      </p:sp>
      <p:sp>
        <p:nvSpPr>
          <p:cNvPr id="798" name="Shape 798"/>
          <p:cNvSpPr>
            <a:spLocks noGrp="1"/>
          </p:cNvSpPr>
          <p:nvPr>
            <p:ph type="body" sz="quarter" idx="1"/>
          </p:nvPr>
        </p:nvSpPr>
        <p:spPr>
          <a:prstGeom prst="rect">
            <a:avLst/>
          </a:prstGeom>
        </p:spPr>
        <p:txBody>
          <a:bodyPr/>
          <a:lstStyle/>
          <a:p>
            <a:r>
              <a:t>COST06 - BP03 - Select resource type, size and number automatically based on metrics (Page 58.)</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6" name="Shape 816"/>
          <p:cNvSpPr>
            <a:spLocks noGrp="1" noRot="1" noChangeAspect="1"/>
          </p:cNvSpPr>
          <p:nvPr>
            <p:ph type="sldImg"/>
          </p:nvPr>
        </p:nvSpPr>
        <p:spPr>
          <a:prstGeom prst="rect">
            <a:avLst/>
          </a:prstGeom>
        </p:spPr>
        <p:txBody>
          <a:bodyPr/>
          <a:lstStyle/>
          <a:p>
            <a:endParaRPr/>
          </a:p>
        </p:txBody>
      </p:sp>
      <p:sp>
        <p:nvSpPr>
          <p:cNvPr id="817" name="Shape 817"/>
          <p:cNvSpPr>
            <a:spLocks noGrp="1"/>
          </p:cNvSpPr>
          <p:nvPr>
            <p:ph type="body" sz="quarter" idx="1"/>
          </p:nvPr>
        </p:nvSpPr>
        <p:spPr>
          <a:prstGeom prst="rect">
            <a:avLst/>
          </a:prstGeom>
        </p:spPr>
        <p:txBody>
          <a:bodyPr/>
          <a:lstStyle/>
          <a:p>
            <a:r>
              <a:t>COST06 - BP03 - Select resource type, size and number automatically based on metrics (Page 58.)</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2" name="Shape 832"/>
          <p:cNvSpPr>
            <a:spLocks noGrp="1" noRot="1" noChangeAspect="1"/>
          </p:cNvSpPr>
          <p:nvPr>
            <p:ph type="sldImg"/>
          </p:nvPr>
        </p:nvSpPr>
        <p:spPr>
          <a:prstGeom prst="rect">
            <a:avLst/>
          </a:prstGeom>
        </p:spPr>
        <p:txBody>
          <a:bodyPr/>
          <a:lstStyle/>
          <a:p>
            <a:endParaRPr/>
          </a:p>
        </p:txBody>
      </p:sp>
      <p:sp>
        <p:nvSpPr>
          <p:cNvPr id="833" name="Shape 833"/>
          <p:cNvSpPr>
            <a:spLocks noGrp="1"/>
          </p:cNvSpPr>
          <p:nvPr>
            <p:ph type="body" sz="quarter" idx="1"/>
          </p:nvPr>
        </p:nvSpPr>
        <p:spPr>
          <a:prstGeom prst="rect">
            <a:avLst/>
          </a:prstGeom>
        </p:spPr>
        <p:txBody>
          <a:bodyPr/>
          <a:lstStyle/>
          <a:p>
            <a:r>
              <a:t>COST01 - BP07 - Keep up-to-date with new service releases (Page 18.)</a:t>
            </a:r>
          </a:p>
          <a:p>
            <a:r>
              <a:t>https://aws.amazon.com/blogs/storage/migrate-your-amazon-ebs-volumes-from-gp2-to-gp3-and-save-up-to-20-on-costs/</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Title">
    <p:bg>
      <p:bgPr>
        <a:solidFill>
          <a:srgbClr val="003462"/>
        </a:solidFill>
        <a:effectLst/>
      </p:bgPr>
    </p:bg>
    <p:spTree>
      <p:nvGrpSpPr>
        <p:cNvPr id="1" name=""/>
        <p:cNvGrpSpPr/>
        <p:nvPr/>
      </p:nvGrpSpPr>
      <p:grpSpPr>
        <a:xfrm>
          <a:off x="0" y="0"/>
          <a:ext cx="0" cy="0"/>
          <a:chOff x="0" y="0"/>
          <a:chExt cx="0" cy="0"/>
        </a:xfrm>
      </p:grpSpPr>
      <p:sp>
        <p:nvSpPr>
          <p:cNvPr id="18" name="Author and Date"/>
          <p:cNvSpPr txBox="1">
            <a:spLocks noGrp="1"/>
          </p:cNvSpPr>
          <p:nvPr>
            <p:ph type="body" sz="quarter" idx="21" hasCustomPrompt="1"/>
          </p:nvPr>
        </p:nvSpPr>
        <p:spPr>
          <a:xfrm>
            <a:off x="4030265" y="12174593"/>
            <a:ext cx="16323471" cy="648365"/>
          </a:xfrm>
          <a:prstGeom prst="rect">
            <a:avLst/>
          </a:prstGeom>
        </p:spPr>
        <p:txBody>
          <a:bodyPr lIns="71437" tIns="71437" rIns="71437" bIns="71437" anchor="b"/>
          <a:lstStyle>
            <a:lvl1pPr marL="0" indent="0" algn="l" defTabSz="825500">
              <a:defRPr sz="3200" b="1">
                <a:solidFill>
                  <a:srgbClr val="FFFFFF"/>
                </a:solidFill>
                <a:latin typeface="+mn-lt"/>
                <a:ea typeface="+mn-ea"/>
                <a:cs typeface="+mn-cs"/>
                <a:sym typeface="Helvetica Neue"/>
              </a:defRPr>
            </a:lvl1pPr>
          </a:lstStyle>
          <a:p>
            <a:r>
              <a:t>Author and Date</a:t>
            </a:r>
          </a:p>
        </p:txBody>
      </p:sp>
      <p:sp>
        <p:nvSpPr>
          <p:cNvPr id="19" name="Presentation Title"/>
          <p:cNvSpPr txBox="1">
            <a:spLocks noGrp="1"/>
          </p:cNvSpPr>
          <p:nvPr>
            <p:ph type="title" hasCustomPrompt="1"/>
          </p:nvPr>
        </p:nvSpPr>
        <p:spPr>
          <a:xfrm>
            <a:off x="4030265" y="2607468"/>
            <a:ext cx="16325237" cy="4643439"/>
          </a:xfrm>
          <a:prstGeom prst="rect">
            <a:avLst/>
          </a:prstGeom>
        </p:spPr>
        <p:txBody>
          <a:bodyPr lIns="71437" tIns="71437" rIns="71437" bIns="71437"/>
          <a:lstStyle>
            <a:lvl1pPr algn="l" defTabSz="2438339">
              <a:lnSpc>
                <a:spcPct val="80000"/>
              </a:lnSpc>
              <a:defRPr sz="11400" b="1" spc="-228">
                <a:solidFill>
                  <a:srgbClr val="FFFFFF"/>
                </a:solidFill>
                <a:latin typeface="+mn-lt"/>
                <a:ea typeface="+mn-ea"/>
                <a:cs typeface="+mn-cs"/>
                <a:sym typeface="Helvetica Neue"/>
              </a:defRPr>
            </a:lvl1pPr>
          </a:lstStyle>
          <a:p>
            <a:r>
              <a:t>Presentation Title</a:t>
            </a:r>
          </a:p>
        </p:txBody>
      </p:sp>
      <p:sp>
        <p:nvSpPr>
          <p:cNvPr id="20" name="Body Level One…"/>
          <p:cNvSpPr txBox="1">
            <a:spLocks noGrp="1"/>
          </p:cNvSpPr>
          <p:nvPr>
            <p:ph type="body" sz="quarter" idx="1" hasCustomPrompt="1"/>
          </p:nvPr>
        </p:nvSpPr>
        <p:spPr>
          <a:xfrm>
            <a:off x="4030265" y="7179468"/>
            <a:ext cx="16323470" cy="2048062"/>
          </a:xfrm>
          <a:prstGeom prst="rect">
            <a:avLst/>
          </a:prstGeom>
        </p:spPr>
        <p:txBody>
          <a:bodyPr lIns="71437" tIns="71437" rIns="71437" bIns="71437"/>
          <a:lstStyle>
            <a:lvl1pPr marL="0" indent="0" algn="l" defTabSz="825500">
              <a:defRPr b="1">
                <a:solidFill>
                  <a:schemeClr val="accent1"/>
                </a:solidFill>
                <a:latin typeface="+mn-lt"/>
                <a:ea typeface="+mn-ea"/>
                <a:cs typeface="+mn-cs"/>
                <a:sym typeface="Helvetica Neue"/>
              </a:defRPr>
            </a:lvl1pPr>
            <a:lvl2pPr marL="0" indent="457200" algn="l" defTabSz="825500">
              <a:defRPr b="1">
                <a:solidFill>
                  <a:schemeClr val="accent1"/>
                </a:solidFill>
                <a:latin typeface="+mn-lt"/>
                <a:ea typeface="+mn-ea"/>
                <a:cs typeface="+mn-cs"/>
                <a:sym typeface="Helvetica Neue"/>
              </a:defRPr>
            </a:lvl2pPr>
            <a:lvl3pPr marL="0" indent="914400" algn="l" defTabSz="825500">
              <a:defRPr b="1">
                <a:solidFill>
                  <a:schemeClr val="accent1"/>
                </a:solidFill>
                <a:latin typeface="+mn-lt"/>
                <a:ea typeface="+mn-ea"/>
                <a:cs typeface="+mn-cs"/>
                <a:sym typeface="Helvetica Neue"/>
              </a:defRPr>
            </a:lvl3pPr>
            <a:lvl4pPr marL="0" indent="1371600" algn="l" defTabSz="825500">
              <a:defRPr b="1">
                <a:solidFill>
                  <a:schemeClr val="accent1"/>
                </a:solidFill>
                <a:latin typeface="+mn-lt"/>
                <a:ea typeface="+mn-ea"/>
                <a:cs typeface="+mn-cs"/>
                <a:sym typeface="Helvetica Neue"/>
              </a:defRPr>
            </a:lvl4pPr>
            <a:lvl5pPr marL="0" indent="1828800" algn="l" defTabSz="825500">
              <a:defRPr b="1">
                <a:solidFill>
                  <a:schemeClr val="accent1"/>
                </a:solidFill>
                <a:latin typeface="+mn-lt"/>
                <a:ea typeface="+mn-ea"/>
                <a:cs typeface="+mn-cs"/>
                <a:sym typeface="Helvetica Neue"/>
              </a:defRPr>
            </a:lvl5pPr>
          </a:lstStyle>
          <a:p>
            <a:r>
              <a:t>Presentation Subtitle</a:t>
            </a:r>
          </a:p>
          <a:p>
            <a:pPr lvl="1"/>
            <a:endParaRPr/>
          </a:p>
          <a:p>
            <a:pPr lvl="2"/>
            <a:endParaRPr/>
          </a:p>
          <a:p>
            <a:pPr lvl="3"/>
            <a:endParaRPr/>
          </a:p>
          <a:p>
            <a:pPr lvl="4"/>
            <a:endParaRPr/>
          </a:p>
        </p:txBody>
      </p:sp>
      <p:sp>
        <p:nvSpPr>
          <p:cNvPr id="21" name="Slide Number"/>
          <p:cNvSpPr txBox="1">
            <a:spLocks noGrp="1"/>
          </p:cNvSpPr>
          <p:nvPr>
            <p:ph type="sldNum" sz="quarter" idx="2"/>
          </p:nvPr>
        </p:nvSpPr>
        <p:spPr>
          <a:xfrm>
            <a:off x="11987110" y="12954297"/>
            <a:ext cx="409780" cy="415875"/>
          </a:xfrm>
          <a:prstGeom prst="rect">
            <a:avLst/>
          </a:prstGeom>
        </p:spPr>
        <p:txBody>
          <a:bodyPr lIns="71437" tIns="71437" rIns="71437" bIns="71437" anchor="b">
            <a:spAutoFit/>
          </a:bodyPr>
          <a:lstStyle>
            <a:lvl1pPr algn="ctr" defTabSz="821531">
              <a:defRPr sz="1800">
                <a:solidFill>
                  <a:srgbClr val="FFFFFF"/>
                </a:solidFill>
                <a:latin typeface="+mn-lt"/>
                <a:ea typeface="+mn-ea"/>
                <a:cs typeface="+mn-cs"/>
                <a:sym typeface="Helvetica Neue"/>
              </a:defRPr>
            </a:lvl1p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Statement">
    <p:spTree>
      <p:nvGrpSpPr>
        <p:cNvPr id="1" name=""/>
        <p:cNvGrpSpPr/>
        <p:nvPr/>
      </p:nvGrpSpPr>
      <p:grpSpPr>
        <a:xfrm>
          <a:off x="0" y="0"/>
          <a:ext cx="0" cy="0"/>
          <a:chOff x="0" y="0"/>
          <a:chExt cx="0" cy="0"/>
        </a:xfrm>
      </p:grpSpPr>
      <p:sp>
        <p:nvSpPr>
          <p:cNvPr id="105" name="Body Level One…"/>
          <p:cNvSpPr txBox="1">
            <a:spLocks noGrp="1"/>
          </p:cNvSpPr>
          <p:nvPr>
            <p:ph type="body" sz="quarter" idx="1" hasCustomPrompt="1"/>
          </p:nvPr>
        </p:nvSpPr>
        <p:spPr>
          <a:xfrm>
            <a:off x="4030265" y="5018484"/>
            <a:ext cx="16323470" cy="3681265"/>
          </a:xfrm>
          <a:prstGeom prst="rect">
            <a:avLst/>
          </a:prstGeom>
        </p:spPr>
        <p:txBody>
          <a:bodyPr lIns="71437" tIns="71437" rIns="71437" bIns="71437" anchor="ctr"/>
          <a:lstStyle>
            <a:lvl1pPr marL="0" indent="0" defTabSz="2438339">
              <a:lnSpc>
                <a:spcPct val="80000"/>
              </a:lnSpc>
              <a:defRPr sz="11400" spc="-228">
                <a:solidFill>
                  <a:schemeClr val="accent1">
                    <a:hueOff val="114395"/>
                    <a:lumOff val="-24975"/>
                  </a:schemeClr>
                </a:solidFill>
                <a:latin typeface="Helvetica Neue Medium"/>
                <a:ea typeface="Helvetica Neue Medium"/>
                <a:cs typeface="Helvetica Neue Medium"/>
                <a:sym typeface="Helvetica Neue Medium"/>
              </a:defRPr>
            </a:lvl1pPr>
            <a:lvl2pPr marL="0" indent="457200" defTabSz="2438339">
              <a:lnSpc>
                <a:spcPct val="80000"/>
              </a:lnSpc>
              <a:defRPr sz="11400" spc="-228">
                <a:solidFill>
                  <a:schemeClr val="accent1">
                    <a:hueOff val="114395"/>
                    <a:lumOff val="-24975"/>
                  </a:schemeClr>
                </a:solidFill>
                <a:latin typeface="Helvetica Neue Medium"/>
                <a:ea typeface="Helvetica Neue Medium"/>
                <a:cs typeface="Helvetica Neue Medium"/>
                <a:sym typeface="Helvetica Neue Medium"/>
              </a:defRPr>
            </a:lvl2pPr>
            <a:lvl3pPr marL="0" indent="914400" defTabSz="2438339">
              <a:lnSpc>
                <a:spcPct val="80000"/>
              </a:lnSpc>
              <a:defRPr sz="11400" spc="-228">
                <a:solidFill>
                  <a:schemeClr val="accent1">
                    <a:hueOff val="114395"/>
                    <a:lumOff val="-24975"/>
                  </a:schemeClr>
                </a:solidFill>
                <a:latin typeface="Helvetica Neue Medium"/>
                <a:ea typeface="Helvetica Neue Medium"/>
                <a:cs typeface="Helvetica Neue Medium"/>
                <a:sym typeface="Helvetica Neue Medium"/>
              </a:defRPr>
            </a:lvl3pPr>
            <a:lvl4pPr marL="0" indent="1371600" defTabSz="2438339">
              <a:lnSpc>
                <a:spcPct val="80000"/>
              </a:lnSpc>
              <a:defRPr sz="11400" spc="-228">
                <a:solidFill>
                  <a:schemeClr val="accent1">
                    <a:hueOff val="114395"/>
                    <a:lumOff val="-24975"/>
                  </a:schemeClr>
                </a:solidFill>
                <a:latin typeface="Helvetica Neue Medium"/>
                <a:ea typeface="Helvetica Neue Medium"/>
                <a:cs typeface="Helvetica Neue Medium"/>
                <a:sym typeface="Helvetica Neue Medium"/>
              </a:defRPr>
            </a:lvl4pPr>
            <a:lvl5pPr marL="0" indent="1828800" defTabSz="2438339">
              <a:lnSpc>
                <a:spcPct val="80000"/>
              </a:lnSpc>
              <a:defRPr sz="11400" spc="-228">
                <a:solidFill>
                  <a:schemeClr val="accent1">
                    <a:hueOff val="114395"/>
                    <a:lumOff val="-24975"/>
                  </a:schemeClr>
                </a:solidFill>
                <a:latin typeface="Helvetica Neue Medium"/>
                <a:ea typeface="Helvetica Neue Medium"/>
                <a:cs typeface="Helvetica Neue Medium"/>
                <a:sym typeface="Helvetica Neue Medium"/>
              </a:defRPr>
            </a:lvl5pPr>
          </a:lstStyle>
          <a:p>
            <a:r>
              <a:t>Statement</a:t>
            </a:r>
          </a:p>
          <a:p>
            <a:pPr lvl="1"/>
            <a:endParaRPr/>
          </a:p>
          <a:p>
            <a:pPr lvl="2"/>
            <a:endParaRPr/>
          </a:p>
          <a:p>
            <a:pPr lvl="3"/>
            <a:endParaRPr/>
          </a:p>
          <a:p>
            <a:pPr lvl="4"/>
            <a:endParaRPr/>
          </a:p>
        </p:txBody>
      </p:sp>
      <p:sp>
        <p:nvSpPr>
          <p:cNvPr id="106" name="Slide Number"/>
          <p:cNvSpPr txBox="1">
            <a:spLocks noGrp="1"/>
          </p:cNvSpPr>
          <p:nvPr>
            <p:ph type="sldNum" sz="quarter" idx="2"/>
          </p:nvPr>
        </p:nvSpPr>
        <p:spPr>
          <a:xfrm>
            <a:off x="11982348" y="12954297"/>
            <a:ext cx="409779" cy="415875"/>
          </a:xfrm>
          <a:prstGeom prst="rect">
            <a:avLst/>
          </a:prstGeom>
        </p:spPr>
        <p:txBody>
          <a:bodyPr lIns="71437" tIns="71437" rIns="71437" bIns="71437" anchor="b">
            <a:spAutoFit/>
          </a:bodyPr>
          <a:lstStyle>
            <a:lvl1pPr algn="ctr" defTabSz="821531">
              <a:defRPr sz="1800">
                <a:solidFill>
                  <a:srgbClr val="000000"/>
                </a:solidFill>
                <a:latin typeface="+mn-lt"/>
                <a:ea typeface="+mn-ea"/>
                <a:cs typeface="+mn-cs"/>
                <a:sym typeface="Helvetica Neue"/>
              </a:defRPr>
            </a:lvl1p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cSld name="Big Fact">
    <p:spTree>
      <p:nvGrpSpPr>
        <p:cNvPr id="1" name=""/>
        <p:cNvGrpSpPr/>
        <p:nvPr/>
      </p:nvGrpSpPr>
      <p:grpSpPr>
        <a:xfrm>
          <a:off x="0" y="0"/>
          <a:ext cx="0" cy="0"/>
          <a:chOff x="0" y="0"/>
          <a:chExt cx="0" cy="0"/>
        </a:xfrm>
      </p:grpSpPr>
      <p:sp>
        <p:nvSpPr>
          <p:cNvPr id="113" name="Fact information"/>
          <p:cNvSpPr txBox="1">
            <a:spLocks noGrp="1"/>
          </p:cNvSpPr>
          <p:nvPr>
            <p:ph type="body" sz="quarter" idx="21" hasCustomPrompt="1"/>
          </p:nvPr>
        </p:nvSpPr>
        <p:spPr>
          <a:xfrm>
            <a:off x="4030265" y="8732784"/>
            <a:ext cx="16323468" cy="944721"/>
          </a:xfrm>
          <a:prstGeom prst="rect">
            <a:avLst/>
          </a:prstGeom>
        </p:spPr>
        <p:txBody>
          <a:bodyPr lIns="71437" tIns="71437" rIns="71437" bIns="71437"/>
          <a:lstStyle>
            <a:lvl1pPr marL="0" indent="0" defTabSz="2438339">
              <a:defRPr b="1">
                <a:solidFill>
                  <a:srgbClr val="000000"/>
                </a:solidFill>
                <a:latin typeface="+mn-lt"/>
                <a:ea typeface="+mn-ea"/>
                <a:cs typeface="+mn-cs"/>
                <a:sym typeface="Helvetica Neue"/>
              </a:defRPr>
            </a:lvl1pPr>
          </a:lstStyle>
          <a:p>
            <a:r>
              <a:t>Fact information</a:t>
            </a:r>
          </a:p>
        </p:txBody>
      </p:sp>
      <p:sp>
        <p:nvSpPr>
          <p:cNvPr id="114" name="Body Level One…"/>
          <p:cNvSpPr txBox="1">
            <a:spLocks noGrp="1"/>
          </p:cNvSpPr>
          <p:nvPr>
            <p:ph type="body" sz="half" idx="1" hasCustomPrompt="1"/>
          </p:nvPr>
        </p:nvSpPr>
        <p:spPr>
          <a:xfrm>
            <a:off x="4030265" y="1404937"/>
            <a:ext cx="16323470" cy="7327848"/>
          </a:xfrm>
          <a:prstGeom prst="rect">
            <a:avLst/>
          </a:prstGeom>
        </p:spPr>
        <p:txBody>
          <a:bodyPr lIns="71437" tIns="71437" rIns="71437" bIns="71437" anchor="b"/>
          <a:lstStyle>
            <a:lvl1pPr marL="0" indent="0" defTabSz="2438339">
              <a:lnSpc>
                <a:spcPct val="80000"/>
              </a:lnSpc>
              <a:defRPr sz="24600" b="1" spc="-246">
                <a:solidFill>
                  <a:schemeClr val="accent1">
                    <a:hueOff val="114395"/>
                    <a:lumOff val="-24975"/>
                  </a:schemeClr>
                </a:solidFill>
                <a:latin typeface="+mn-lt"/>
                <a:ea typeface="+mn-ea"/>
                <a:cs typeface="+mn-cs"/>
                <a:sym typeface="Helvetica Neue"/>
              </a:defRPr>
            </a:lvl1pPr>
            <a:lvl2pPr marL="0" indent="457200" defTabSz="2438339">
              <a:lnSpc>
                <a:spcPct val="80000"/>
              </a:lnSpc>
              <a:defRPr sz="24600" b="1" spc="-246">
                <a:solidFill>
                  <a:schemeClr val="accent1">
                    <a:hueOff val="114395"/>
                    <a:lumOff val="-24975"/>
                  </a:schemeClr>
                </a:solidFill>
                <a:latin typeface="+mn-lt"/>
                <a:ea typeface="+mn-ea"/>
                <a:cs typeface="+mn-cs"/>
                <a:sym typeface="Helvetica Neue"/>
              </a:defRPr>
            </a:lvl2pPr>
            <a:lvl3pPr marL="0" indent="914400" defTabSz="2438339">
              <a:lnSpc>
                <a:spcPct val="80000"/>
              </a:lnSpc>
              <a:defRPr sz="24600" b="1" spc="-246">
                <a:solidFill>
                  <a:schemeClr val="accent1">
                    <a:hueOff val="114395"/>
                    <a:lumOff val="-24975"/>
                  </a:schemeClr>
                </a:solidFill>
                <a:latin typeface="+mn-lt"/>
                <a:ea typeface="+mn-ea"/>
                <a:cs typeface="+mn-cs"/>
                <a:sym typeface="Helvetica Neue"/>
              </a:defRPr>
            </a:lvl3pPr>
            <a:lvl4pPr marL="0" indent="1371600" defTabSz="2438339">
              <a:lnSpc>
                <a:spcPct val="80000"/>
              </a:lnSpc>
              <a:defRPr sz="24600" b="1" spc="-246">
                <a:solidFill>
                  <a:schemeClr val="accent1">
                    <a:hueOff val="114395"/>
                    <a:lumOff val="-24975"/>
                  </a:schemeClr>
                </a:solidFill>
                <a:latin typeface="+mn-lt"/>
                <a:ea typeface="+mn-ea"/>
                <a:cs typeface="+mn-cs"/>
                <a:sym typeface="Helvetica Neue"/>
              </a:defRPr>
            </a:lvl4pPr>
            <a:lvl5pPr marL="0" indent="1828800" defTabSz="2438339">
              <a:lnSpc>
                <a:spcPct val="80000"/>
              </a:lnSpc>
              <a:defRPr sz="24600" b="1" spc="-246">
                <a:solidFill>
                  <a:schemeClr val="accent1">
                    <a:hueOff val="114395"/>
                    <a:lumOff val="-24975"/>
                  </a:schemeClr>
                </a:solidFill>
                <a:latin typeface="+mn-lt"/>
                <a:ea typeface="+mn-ea"/>
                <a:cs typeface="+mn-cs"/>
                <a:sym typeface="Helvetica Neue"/>
              </a:defRPr>
            </a:lvl5pPr>
          </a:lstStyle>
          <a:p>
            <a:r>
              <a:t>100%</a:t>
            </a:r>
          </a:p>
          <a:p>
            <a:pPr lvl="1"/>
            <a:endParaRPr/>
          </a:p>
          <a:p>
            <a:pPr lvl="2"/>
            <a:endParaRPr/>
          </a:p>
          <a:p>
            <a:pPr lvl="3"/>
            <a:endParaRPr/>
          </a:p>
          <a:p>
            <a:pPr lvl="4"/>
            <a:endParaRPr/>
          </a:p>
        </p:txBody>
      </p:sp>
      <p:sp>
        <p:nvSpPr>
          <p:cNvPr id="115" name="Slide Number"/>
          <p:cNvSpPr txBox="1">
            <a:spLocks noGrp="1"/>
          </p:cNvSpPr>
          <p:nvPr>
            <p:ph type="sldNum" sz="quarter" idx="2"/>
          </p:nvPr>
        </p:nvSpPr>
        <p:spPr>
          <a:xfrm>
            <a:off x="11982348" y="12954297"/>
            <a:ext cx="409779" cy="415875"/>
          </a:xfrm>
          <a:prstGeom prst="rect">
            <a:avLst/>
          </a:prstGeom>
        </p:spPr>
        <p:txBody>
          <a:bodyPr lIns="71437" tIns="71437" rIns="71437" bIns="71437" anchor="b">
            <a:spAutoFit/>
          </a:bodyPr>
          <a:lstStyle>
            <a:lvl1pPr algn="ctr" defTabSz="821531">
              <a:defRPr sz="1800">
                <a:solidFill>
                  <a:srgbClr val="000000"/>
                </a:solidFill>
                <a:latin typeface="+mn-lt"/>
                <a:ea typeface="+mn-ea"/>
                <a:cs typeface="+mn-cs"/>
                <a:sym typeface="Helvetica Neue"/>
              </a:defRPr>
            </a:lvl1p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Quote">
    <p:spTree>
      <p:nvGrpSpPr>
        <p:cNvPr id="1" name=""/>
        <p:cNvGrpSpPr/>
        <p:nvPr/>
      </p:nvGrpSpPr>
      <p:grpSpPr>
        <a:xfrm>
          <a:off x="0" y="0"/>
          <a:ext cx="0" cy="0"/>
          <a:chOff x="0" y="0"/>
          <a:chExt cx="0" cy="0"/>
        </a:xfrm>
      </p:grpSpPr>
      <p:sp>
        <p:nvSpPr>
          <p:cNvPr id="122" name="Body Level One…"/>
          <p:cNvSpPr txBox="1">
            <a:spLocks noGrp="1"/>
          </p:cNvSpPr>
          <p:nvPr>
            <p:ph type="body" sz="quarter" idx="1" hasCustomPrompt="1"/>
          </p:nvPr>
        </p:nvSpPr>
        <p:spPr>
          <a:xfrm>
            <a:off x="4083843" y="5232796"/>
            <a:ext cx="16216314" cy="3268267"/>
          </a:xfrm>
          <a:prstGeom prst="rect">
            <a:avLst/>
          </a:prstGeom>
        </p:spPr>
        <p:txBody>
          <a:bodyPr lIns="71437" tIns="71437" rIns="71437" bIns="71437" anchor="ctr"/>
          <a:lstStyle>
            <a:lvl1pPr marL="642937" indent="-482203" algn="l" defTabSz="2438339">
              <a:lnSpc>
                <a:spcPct val="90000"/>
              </a:lnSpc>
              <a:defRPr sz="8400" spc="-168">
                <a:solidFill>
                  <a:schemeClr val="accent1">
                    <a:hueOff val="114395"/>
                    <a:lumOff val="-24975"/>
                  </a:schemeClr>
                </a:solidFill>
                <a:latin typeface="Helvetica Neue Medium"/>
                <a:ea typeface="Helvetica Neue Medium"/>
                <a:cs typeface="Helvetica Neue Medium"/>
                <a:sym typeface="Helvetica Neue Medium"/>
              </a:defRPr>
            </a:lvl1pPr>
            <a:lvl2pPr marL="642937" indent="-25003" algn="l" defTabSz="2438339">
              <a:lnSpc>
                <a:spcPct val="90000"/>
              </a:lnSpc>
              <a:defRPr sz="8400" spc="-168">
                <a:solidFill>
                  <a:schemeClr val="accent1">
                    <a:hueOff val="114395"/>
                    <a:lumOff val="-24975"/>
                  </a:schemeClr>
                </a:solidFill>
                <a:latin typeface="Helvetica Neue Medium"/>
                <a:ea typeface="Helvetica Neue Medium"/>
                <a:cs typeface="Helvetica Neue Medium"/>
                <a:sym typeface="Helvetica Neue Medium"/>
              </a:defRPr>
            </a:lvl2pPr>
            <a:lvl3pPr marL="642937" indent="432196" algn="l" defTabSz="2438339">
              <a:lnSpc>
                <a:spcPct val="90000"/>
              </a:lnSpc>
              <a:defRPr sz="8400" spc="-168">
                <a:solidFill>
                  <a:schemeClr val="accent1">
                    <a:hueOff val="114395"/>
                    <a:lumOff val="-24975"/>
                  </a:schemeClr>
                </a:solidFill>
                <a:latin typeface="Helvetica Neue Medium"/>
                <a:ea typeface="Helvetica Neue Medium"/>
                <a:cs typeface="Helvetica Neue Medium"/>
                <a:sym typeface="Helvetica Neue Medium"/>
              </a:defRPr>
            </a:lvl3pPr>
            <a:lvl4pPr marL="642937" indent="889396" algn="l" defTabSz="2438339">
              <a:lnSpc>
                <a:spcPct val="90000"/>
              </a:lnSpc>
              <a:defRPr sz="8400" spc="-168">
                <a:solidFill>
                  <a:schemeClr val="accent1">
                    <a:hueOff val="114395"/>
                    <a:lumOff val="-24975"/>
                  </a:schemeClr>
                </a:solidFill>
                <a:latin typeface="Helvetica Neue Medium"/>
                <a:ea typeface="Helvetica Neue Medium"/>
                <a:cs typeface="Helvetica Neue Medium"/>
                <a:sym typeface="Helvetica Neue Medium"/>
              </a:defRPr>
            </a:lvl4pPr>
            <a:lvl5pPr marL="642937" indent="1346596" algn="l" defTabSz="2438339">
              <a:lnSpc>
                <a:spcPct val="90000"/>
              </a:lnSpc>
              <a:defRPr sz="8400" spc="-168">
                <a:solidFill>
                  <a:schemeClr val="accent1">
                    <a:hueOff val="114395"/>
                    <a:lumOff val="-24975"/>
                  </a:schemeClr>
                </a:solidFill>
                <a:latin typeface="Helvetica Neue Medium"/>
                <a:ea typeface="Helvetica Neue Medium"/>
                <a:cs typeface="Helvetica Neue Medium"/>
                <a:sym typeface="Helvetica Neue Medium"/>
              </a:defRPr>
            </a:lvl5pPr>
          </a:lstStyle>
          <a:p>
            <a:r>
              <a:t>“Notable Quote”</a:t>
            </a:r>
          </a:p>
          <a:p>
            <a:pPr lvl="1"/>
            <a:endParaRPr/>
          </a:p>
          <a:p>
            <a:pPr lvl="2"/>
            <a:endParaRPr/>
          </a:p>
          <a:p>
            <a:pPr lvl="3"/>
            <a:endParaRPr/>
          </a:p>
          <a:p>
            <a:pPr lvl="4"/>
            <a:endParaRPr/>
          </a:p>
        </p:txBody>
      </p:sp>
      <p:sp>
        <p:nvSpPr>
          <p:cNvPr id="123" name="Attribution"/>
          <p:cNvSpPr txBox="1">
            <a:spLocks noGrp="1"/>
          </p:cNvSpPr>
          <p:nvPr>
            <p:ph type="body" sz="quarter" idx="21" hasCustomPrompt="1"/>
          </p:nvPr>
        </p:nvSpPr>
        <p:spPr>
          <a:xfrm>
            <a:off x="4762500" y="9036843"/>
            <a:ext cx="15537657" cy="648365"/>
          </a:xfrm>
          <a:prstGeom prst="rect">
            <a:avLst/>
          </a:prstGeom>
        </p:spPr>
        <p:txBody>
          <a:bodyPr lIns="71437" tIns="71437" rIns="71437" bIns="71437"/>
          <a:lstStyle>
            <a:lvl1pPr marL="0" indent="0" algn="l" defTabSz="825500">
              <a:defRPr sz="3200" b="1">
                <a:solidFill>
                  <a:srgbClr val="000000"/>
                </a:solidFill>
                <a:latin typeface="+mn-lt"/>
                <a:ea typeface="+mn-ea"/>
                <a:cs typeface="+mn-cs"/>
                <a:sym typeface="Helvetica Neue"/>
              </a:defRPr>
            </a:lvl1pPr>
          </a:lstStyle>
          <a:p>
            <a:r>
              <a:t>Attribution</a:t>
            </a:r>
          </a:p>
        </p:txBody>
      </p:sp>
      <p:sp>
        <p:nvSpPr>
          <p:cNvPr id="124" name="Slide Number"/>
          <p:cNvSpPr txBox="1">
            <a:spLocks noGrp="1"/>
          </p:cNvSpPr>
          <p:nvPr>
            <p:ph type="sldNum" sz="quarter" idx="2"/>
          </p:nvPr>
        </p:nvSpPr>
        <p:spPr>
          <a:xfrm>
            <a:off x="11982348" y="12954297"/>
            <a:ext cx="409779" cy="415875"/>
          </a:xfrm>
          <a:prstGeom prst="rect">
            <a:avLst/>
          </a:prstGeom>
        </p:spPr>
        <p:txBody>
          <a:bodyPr lIns="71437" tIns="71437" rIns="71437" bIns="71437" anchor="b">
            <a:spAutoFit/>
          </a:bodyPr>
          <a:lstStyle>
            <a:lvl1pPr algn="ctr" defTabSz="821531">
              <a:defRPr sz="1800">
                <a:solidFill>
                  <a:srgbClr val="000000"/>
                </a:solidFill>
                <a:latin typeface="+mn-lt"/>
                <a:ea typeface="+mn-ea"/>
                <a:cs typeface="+mn-cs"/>
                <a:sym typeface="Helvetica Neue"/>
              </a:defRPr>
            </a:lvl1p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
  <p:cSld name="Photo - 3 Up">
    <p:spTree>
      <p:nvGrpSpPr>
        <p:cNvPr id="1" name=""/>
        <p:cNvGrpSpPr/>
        <p:nvPr/>
      </p:nvGrpSpPr>
      <p:grpSpPr>
        <a:xfrm>
          <a:off x="0" y="0"/>
          <a:ext cx="0" cy="0"/>
          <a:chOff x="0" y="0"/>
          <a:chExt cx="0" cy="0"/>
        </a:xfrm>
      </p:grpSpPr>
      <p:sp>
        <p:nvSpPr>
          <p:cNvPr id="131" name="Hot air balloons viewed from below against a blue sky"/>
          <p:cNvSpPr>
            <a:spLocks noGrp="1"/>
          </p:cNvSpPr>
          <p:nvPr>
            <p:ph type="pic" idx="21"/>
          </p:nvPr>
        </p:nvSpPr>
        <p:spPr>
          <a:xfrm>
            <a:off x="-2381250" y="986538"/>
            <a:ext cx="17634189" cy="11756127"/>
          </a:xfrm>
          <a:prstGeom prst="rect">
            <a:avLst/>
          </a:prstGeom>
        </p:spPr>
        <p:txBody>
          <a:bodyPr lIns="91439" tIns="45719" rIns="91439" bIns="45719">
            <a:noAutofit/>
          </a:bodyPr>
          <a:lstStyle/>
          <a:p>
            <a:endParaRPr/>
          </a:p>
        </p:txBody>
      </p:sp>
      <p:sp>
        <p:nvSpPr>
          <p:cNvPr id="132" name="Hot air balloons viewed from below against a blue sky"/>
          <p:cNvSpPr>
            <a:spLocks noGrp="1"/>
          </p:cNvSpPr>
          <p:nvPr>
            <p:ph type="pic" sz="quarter" idx="22"/>
          </p:nvPr>
        </p:nvSpPr>
        <p:spPr>
          <a:xfrm>
            <a:off x="12237648" y="982265"/>
            <a:ext cx="8391908" cy="5572126"/>
          </a:xfrm>
          <a:prstGeom prst="rect">
            <a:avLst/>
          </a:prstGeom>
        </p:spPr>
        <p:txBody>
          <a:bodyPr lIns="91439" tIns="45719" rIns="91439" bIns="45719">
            <a:noAutofit/>
          </a:bodyPr>
          <a:lstStyle/>
          <a:p>
            <a:endParaRPr/>
          </a:p>
        </p:txBody>
      </p:sp>
      <p:sp>
        <p:nvSpPr>
          <p:cNvPr id="133" name="Close-up of the top of a hot air balloon viewed from above"/>
          <p:cNvSpPr>
            <a:spLocks noGrp="1"/>
          </p:cNvSpPr>
          <p:nvPr>
            <p:ph type="pic" sz="quarter" idx="23"/>
          </p:nvPr>
        </p:nvSpPr>
        <p:spPr>
          <a:xfrm>
            <a:off x="12254507" y="7170539"/>
            <a:ext cx="8358189" cy="5572126"/>
          </a:xfrm>
          <a:prstGeom prst="rect">
            <a:avLst/>
          </a:prstGeom>
        </p:spPr>
        <p:txBody>
          <a:bodyPr lIns="91439" tIns="45719" rIns="91439" bIns="45719">
            <a:noAutofit/>
          </a:bodyPr>
          <a:lstStyle/>
          <a:p>
            <a:endParaRPr/>
          </a:p>
        </p:txBody>
      </p:sp>
      <p:sp>
        <p:nvSpPr>
          <p:cNvPr id="134" name="Slide Number"/>
          <p:cNvSpPr txBox="1">
            <a:spLocks noGrp="1"/>
          </p:cNvSpPr>
          <p:nvPr>
            <p:ph type="sldNum" sz="quarter" idx="2"/>
          </p:nvPr>
        </p:nvSpPr>
        <p:spPr>
          <a:xfrm>
            <a:off x="11982348" y="12954297"/>
            <a:ext cx="409779" cy="415875"/>
          </a:xfrm>
          <a:prstGeom prst="rect">
            <a:avLst/>
          </a:prstGeom>
        </p:spPr>
        <p:txBody>
          <a:bodyPr lIns="71437" tIns="71437" rIns="71437" bIns="71437" anchor="b">
            <a:spAutoFit/>
          </a:bodyPr>
          <a:lstStyle>
            <a:lvl1pPr algn="ctr" defTabSz="821531">
              <a:defRPr sz="1800">
                <a:solidFill>
                  <a:srgbClr val="000000"/>
                </a:solidFill>
                <a:latin typeface="+mn-lt"/>
                <a:ea typeface="+mn-ea"/>
                <a:cs typeface="+mn-cs"/>
                <a:sym typeface="Helvetica Neue"/>
              </a:defRPr>
            </a:lvl1p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x">
  <p:cSld name="Photo">
    <p:spTree>
      <p:nvGrpSpPr>
        <p:cNvPr id="1" name=""/>
        <p:cNvGrpSpPr/>
        <p:nvPr/>
      </p:nvGrpSpPr>
      <p:grpSpPr>
        <a:xfrm>
          <a:off x="0" y="0"/>
          <a:ext cx="0" cy="0"/>
          <a:chOff x="0" y="0"/>
          <a:chExt cx="0" cy="0"/>
        </a:xfrm>
      </p:grpSpPr>
      <p:sp>
        <p:nvSpPr>
          <p:cNvPr id="141" name="Hot air balloons viewed from below against a blue sky"/>
          <p:cNvSpPr>
            <a:spLocks noGrp="1"/>
          </p:cNvSpPr>
          <p:nvPr>
            <p:ph type="pic" idx="21"/>
          </p:nvPr>
        </p:nvSpPr>
        <p:spPr>
          <a:xfrm>
            <a:off x="1905000" y="0"/>
            <a:ext cx="20574000" cy="13716000"/>
          </a:xfrm>
          <a:prstGeom prst="rect">
            <a:avLst/>
          </a:prstGeom>
        </p:spPr>
        <p:txBody>
          <a:bodyPr lIns="91439" tIns="45719" rIns="91439" bIns="45719">
            <a:noAutofit/>
          </a:bodyPr>
          <a:lstStyle/>
          <a:p>
            <a:endParaRPr/>
          </a:p>
        </p:txBody>
      </p:sp>
      <p:sp>
        <p:nvSpPr>
          <p:cNvPr id="142" name="Slide Number"/>
          <p:cNvSpPr txBox="1">
            <a:spLocks noGrp="1"/>
          </p:cNvSpPr>
          <p:nvPr>
            <p:ph type="sldNum" sz="quarter" idx="2"/>
          </p:nvPr>
        </p:nvSpPr>
        <p:spPr>
          <a:xfrm>
            <a:off x="11987110" y="12954297"/>
            <a:ext cx="409780" cy="415875"/>
          </a:xfrm>
          <a:prstGeom prst="rect">
            <a:avLst/>
          </a:prstGeom>
        </p:spPr>
        <p:txBody>
          <a:bodyPr lIns="71437" tIns="71437" rIns="71437" bIns="71437" anchor="b">
            <a:spAutoFit/>
          </a:bodyPr>
          <a:lstStyle>
            <a:lvl1pPr algn="ctr" defTabSz="821531">
              <a:defRPr sz="1800">
                <a:solidFill>
                  <a:srgbClr val="FFFFFF"/>
                </a:solidFill>
                <a:latin typeface="+mn-lt"/>
                <a:ea typeface="+mn-ea"/>
                <a:cs typeface="+mn-cs"/>
                <a:sym typeface="Helvetica Neue"/>
              </a:defRPr>
            </a:lvl1p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x">
  <p:cSld name="Blank">
    <p:spTree>
      <p:nvGrpSpPr>
        <p:cNvPr id="1" name=""/>
        <p:cNvGrpSpPr/>
        <p:nvPr/>
      </p:nvGrpSpPr>
      <p:grpSpPr>
        <a:xfrm>
          <a:off x="0" y="0"/>
          <a:ext cx="0" cy="0"/>
          <a:chOff x="0" y="0"/>
          <a:chExt cx="0" cy="0"/>
        </a:xfrm>
      </p:grpSpPr>
      <p:sp>
        <p:nvSpPr>
          <p:cNvPr id="149" name="Slide Number"/>
          <p:cNvSpPr txBox="1">
            <a:spLocks noGrp="1"/>
          </p:cNvSpPr>
          <p:nvPr>
            <p:ph type="sldNum" sz="quarter" idx="2"/>
          </p:nvPr>
        </p:nvSpPr>
        <p:spPr>
          <a:xfrm>
            <a:off x="11982348" y="12954297"/>
            <a:ext cx="409779" cy="415875"/>
          </a:xfrm>
          <a:prstGeom prst="rect">
            <a:avLst/>
          </a:prstGeom>
        </p:spPr>
        <p:txBody>
          <a:bodyPr lIns="71437" tIns="71437" rIns="71437" bIns="71437" anchor="b">
            <a:spAutoFit/>
          </a:bodyPr>
          <a:lstStyle>
            <a:lvl1pPr algn="ctr" defTabSz="821531">
              <a:defRPr sz="1800">
                <a:solidFill>
                  <a:srgbClr val="000000"/>
                </a:solidFill>
                <a:latin typeface="+mn-lt"/>
                <a:ea typeface="+mn-ea"/>
                <a:cs typeface="+mn-cs"/>
                <a:sym typeface="Helvetica Neue"/>
              </a:defRPr>
            </a:lvl1pPr>
          </a:lstStyle>
          <a:p>
            <a:fld id="{86CB4B4D-7CA3-9044-876B-883B54F8677D}" type="slidenum">
              <a:t>‹#›</a:t>
            </a:fld>
            <a:endParaRP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x">
  <p:cSld name="Title Slide">
    <p:spTree>
      <p:nvGrpSpPr>
        <p:cNvPr id="1" name=""/>
        <p:cNvGrpSpPr/>
        <p:nvPr/>
      </p:nvGrpSpPr>
      <p:grpSpPr>
        <a:xfrm>
          <a:off x="0" y="0"/>
          <a:ext cx="0" cy="0"/>
          <a:chOff x="0" y="0"/>
          <a:chExt cx="0" cy="0"/>
        </a:xfrm>
      </p:grpSpPr>
      <p:sp>
        <p:nvSpPr>
          <p:cNvPr id="156" name="Title Text"/>
          <p:cNvSpPr txBox="1">
            <a:spLocks noGrp="1"/>
          </p:cNvSpPr>
          <p:nvPr>
            <p:ph type="title"/>
          </p:nvPr>
        </p:nvSpPr>
        <p:spPr>
          <a:xfrm>
            <a:off x="3048000" y="2244725"/>
            <a:ext cx="18288000" cy="4775201"/>
          </a:xfrm>
          <a:prstGeom prst="rect">
            <a:avLst/>
          </a:prstGeom>
        </p:spPr>
        <p:txBody>
          <a:bodyPr lIns="91439" tIns="91439" rIns="91439" bIns="91439"/>
          <a:lstStyle>
            <a:lvl1pPr defTabSz="1828800">
              <a:lnSpc>
                <a:spcPct val="90000"/>
              </a:lnSpc>
              <a:defRPr sz="12000">
                <a:solidFill>
                  <a:srgbClr val="000000"/>
                </a:solidFill>
                <a:latin typeface="Avenir Medium"/>
                <a:ea typeface="Avenir Medium"/>
                <a:cs typeface="Avenir Medium"/>
                <a:sym typeface="Avenir Medium"/>
              </a:defRPr>
            </a:lvl1pPr>
          </a:lstStyle>
          <a:p>
            <a:r>
              <a:t>Title Text</a:t>
            </a:r>
          </a:p>
        </p:txBody>
      </p:sp>
      <p:sp>
        <p:nvSpPr>
          <p:cNvPr id="157" name="Body Level One…"/>
          <p:cNvSpPr txBox="1">
            <a:spLocks noGrp="1"/>
          </p:cNvSpPr>
          <p:nvPr>
            <p:ph type="body" sz="quarter" idx="1"/>
          </p:nvPr>
        </p:nvSpPr>
        <p:spPr>
          <a:xfrm>
            <a:off x="3048000" y="7204075"/>
            <a:ext cx="18288000" cy="3311525"/>
          </a:xfrm>
          <a:prstGeom prst="rect">
            <a:avLst/>
          </a:prstGeom>
        </p:spPr>
        <p:txBody>
          <a:bodyPr lIns="91439" tIns="91439" rIns="91439" bIns="91439"/>
          <a:lstStyle>
            <a:lvl1pPr marL="0" indent="0" defTabSz="1828800">
              <a:lnSpc>
                <a:spcPct val="90000"/>
              </a:lnSpc>
              <a:spcBef>
                <a:spcPts val="2000"/>
              </a:spcBef>
              <a:defRPr sz="4800">
                <a:solidFill>
                  <a:srgbClr val="000000"/>
                </a:solidFill>
                <a:latin typeface="Calibri"/>
                <a:ea typeface="Calibri"/>
                <a:cs typeface="Calibri"/>
                <a:sym typeface="Calibri"/>
              </a:defRPr>
            </a:lvl1pPr>
            <a:lvl2pPr marL="0" indent="457200" defTabSz="1828800">
              <a:lnSpc>
                <a:spcPct val="90000"/>
              </a:lnSpc>
              <a:spcBef>
                <a:spcPts val="2000"/>
              </a:spcBef>
              <a:defRPr sz="4800">
                <a:solidFill>
                  <a:srgbClr val="000000"/>
                </a:solidFill>
                <a:latin typeface="Calibri"/>
                <a:ea typeface="Calibri"/>
                <a:cs typeface="Calibri"/>
                <a:sym typeface="Calibri"/>
              </a:defRPr>
            </a:lvl2pPr>
            <a:lvl3pPr marL="0" indent="914400" defTabSz="1828800">
              <a:lnSpc>
                <a:spcPct val="90000"/>
              </a:lnSpc>
              <a:spcBef>
                <a:spcPts val="2000"/>
              </a:spcBef>
              <a:defRPr sz="4800">
                <a:solidFill>
                  <a:srgbClr val="000000"/>
                </a:solidFill>
                <a:latin typeface="Calibri"/>
                <a:ea typeface="Calibri"/>
                <a:cs typeface="Calibri"/>
                <a:sym typeface="Calibri"/>
              </a:defRPr>
            </a:lvl3pPr>
            <a:lvl4pPr marL="0" indent="1371600" defTabSz="1828800">
              <a:lnSpc>
                <a:spcPct val="90000"/>
              </a:lnSpc>
              <a:spcBef>
                <a:spcPts val="2000"/>
              </a:spcBef>
              <a:defRPr sz="4800">
                <a:solidFill>
                  <a:srgbClr val="000000"/>
                </a:solidFill>
                <a:latin typeface="Calibri"/>
                <a:ea typeface="Calibri"/>
                <a:cs typeface="Calibri"/>
                <a:sym typeface="Calibri"/>
              </a:defRPr>
            </a:lvl4pPr>
            <a:lvl5pPr marL="0" indent="1828800" defTabSz="1828800">
              <a:lnSpc>
                <a:spcPct val="90000"/>
              </a:lnSpc>
              <a:spcBef>
                <a:spcPts val="2000"/>
              </a:spcBef>
              <a:defRPr sz="4800">
                <a:solidFill>
                  <a:srgbClr val="000000"/>
                </a:solidFill>
                <a:latin typeface="Calibri"/>
                <a:ea typeface="Calibri"/>
                <a:cs typeface="Calibri"/>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158" name="Slide Number"/>
          <p:cNvSpPr txBox="1">
            <a:spLocks noGrp="1"/>
          </p:cNvSpPr>
          <p:nvPr>
            <p:ph type="sldNum" sz="quarter" idx="2"/>
          </p:nvPr>
        </p:nvSpPr>
        <p:spPr>
          <a:xfrm>
            <a:off x="22192337" y="12808585"/>
            <a:ext cx="515264" cy="538480"/>
          </a:xfrm>
          <a:prstGeom prst="rect">
            <a:avLst/>
          </a:prstGeom>
        </p:spPr>
        <p:txBody>
          <a:bodyPr lIns="91439" tIns="91439" rIns="91439" bIns="91439">
            <a:spAutoFit/>
          </a:bodyPr>
          <a:lstStyle>
            <a:lvl1pPr defTabSz="1828800">
              <a:defRPr sz="2400">
                <a:solidFill>
                  <a:srgbClr val="888888"/>
                </a:solidFill>
                <a:latin typeface="Calibri"/>
                <a:ea typeface="Calibri"/>
                <a:cs typeface="Calibri"/>
                <a:sym typeface="Calibri"/>
              </a:defRPr>
            </a:lvl1pPr>
          </a:lstStyle>
          <a:p>
            <a:fld id="{86CB4B4D-7CA3-9044-876B-883B54F8677D}" type="slidenum">
              <a:t>‹#›</a:t>
            </a:fld>
            <a:endParaRPr/>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TITLE">
    <p:spTree>
      <p:nvGrpSpPr>
        <p:cNvPr id="1" name=""/>
        <p:cNvGrpSpPr/>
        <p:nvPr/>
      </p:nvGrpSpPr>
      <p:grpSpPr>
        <a:xfrm>
          <a:off x="0" y="0"/>
          <a:ext cx="0" cy="0"/>
          <a:chOff x="0" y="0"/>
          <a:chExt cx="0" cy="0"/>
        </a:xfrm>
      </p:grpSpPr>
      <p:sp>
        <p:nvSpPr>
          <p:cNvPr id="165" name="Title Text"/>
          <p:cNvSpPr txBox="1">
            <a:spLocks noGrp="1"/>
          </p:cNvSpPr>
          <p:nvPr>
            <p:ph type="title"/>
          </p:nvPr>
        </p:nvSpPr>
        <p:spPr>
          <a:prstGeom prst="rect">
            <a:avLst/>
          </a:prstGeom>
        </p:spPr>
        <p:txBody>
          <a:bodyPr/>
          <a:lstStyle/>
          <a:p>
            <a:r>
              <a:t>Title Text</a:t>
            </a:r>
          </a:p>
        </p:txBody>
      </p:sp>
      <p:sp>
        <p:nvSpPr>
          <p:cNvPr id="166" name="Body Level One…"/>
          <p:cNvSpPr txBox="1">
            <a:spLocks noGrp="1"/>
          </p:cNvSpPr>
          <p:nvPr>
            <p:ph type="body" sz="quarter"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6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OBJECT">
    <p:spTree>
      <p:nvGrpSpPr>
        <p:cNvPr id="1" name=""/>
        <p:cNvGrpSpPr/>
        <p:nvPr/>
      </p:nvGrpSpPr>
      <p:grpSpPr>
        <a:xfrm>
          <a:off x="0" y="0"/>
          <a:ext cx="0" cy="0"/>
          <a:chOff x="0" y="0"/>
          <a:chExt cx="0" cy="0"/>
        </a:xfrm>
      </p:grpSpPr>
      <p:sp>
        <p:nvSpPr>
          <p:cNvPr id="174" name="Title Text"/>
          <p:cNvSpPr txBox="1">
            <a:spLocks noGrp="1"/>
          </p:cNvSpPr>
          <p:nvPr>
            <p:ph type="title"/>
          </p:nvPr>
        </p:nvSpPr>
        <p:spPr>
          <a:xfrm>
            <a:off x="1451199" y="3078799"/>
            <a:ext cx="21031201" cy="2651201"/>
          </a:xfrm>
          <a:prstGeom prst="rect">
            <a:avLst/>
          </a:prstGeom>
        </p:spPr>
        <p:txBody>
          <a:bodyPr lIns="91399" tIns="91399" rIns="91399" bIns="91399" anchor="ctr"/>
          <a:lstStyle>
            <a:lvl1pPr algn="l">
              <a:lnSpc>
                <a:spcPct val="90000"/>
              </a:lnSpc>
              <a:defRPr sz="7400">
                <a:solidFill>
                  <a:srgbClr val="000000"/>
                </a:solidFill>
              </a:defRPr>
            </a:lvl1pPr>
          </a:lstStyle>
          <a:p>
            <a:r>
              <a:t>Title Text</a:t>
            </a:r>
          </a:p>
        </p:txBody>
      </p:sp>
      <p:sp>
        <p:nvSpPr>
          <p:cNvPr id="175" name="Body Level One…"/>
          <p:cNvSpPr txBox="1">
            <a:spLocks noGrp="1"/>
          </p:cNvSpPr>
          <p:nvPr>
            <p:ph type="body" sz="half" idx="1"/>
          </p:nvPr>
        </p:nvSpPr>
        <p:spPr>
          <a:xfrm>
            <a:off x="1590650" y="5324200"/>
            <a:ext cx="21031201" cy="6038401"/>
          </a:xfrm>
          <a:prstGeom prst="rect">
            <a:avLst/>
          </a:prstGeom>
        </p:spPr>
        <p:txBody>
          <a:bodyPr lIns="91399" tIns="91399" rIns="91399" bIns="91399"/>
          <a:lstStyle>
            <a:lvl1pPr marL="986366" indent="-846666" algn="l">
              <a:lnSpc>
                <a:spcPct val="90000"/>
              </a:lnSpc>
              <a:spcBef>
                <a:spcPts val="2100"/>
              </a:spcBef>
              <a:buClr>
                <a:srgbClr val="000000"/>
              </a:buClr>
              <a:buSzPts val="4800"/>
              <a:buFont typeface="Helvetica"/>
              <a:buChar char="•"/>
              <a:defRPr sz="4800">
                <a:solidFill>
                  <a:srgbClr val="595959"/>
                </a:solidFill>
              </a:defRPr>
            </a:lvl1pPr>
            <a:lvl2pPr marL="1685471" indent="-1088571" algn="l">
              <a:lnSpc>
                <a:spcPct val="90000"/>
              </a:lnSpc>
              <a:spcBef>
                <a:spcPts val="2100"/>
              </a:spcBef>
              <a:buClr>
                <a:srgbClr val="000000"/>
              </a:buClr>
              <a:buSzPts val="4800"/>
              <a:buFont typeface="Helvetica"/>
              <a:buChar char="•"/>
              <a:defRPr sz="4800">
                <a:solidFill>
                  <a:srgbClr val="595959"/>
                </a:solidFill>
              </a:defRPr>
            </a:lvl2pPr>
            <a:lvl3pPr marL="2142671" indent="-1088571" algn="l">
              <a:lnSpc>
                <a:spcPct val="90000"/>
              </a:lnSpc>
              <a:spcBef>
                <a:spcPts val="2100"/>
              </a:spcBef>
              <a:buClr>
                <a:srgbClr val="000000"/>
              </a:buClr>
              <a:buSzPts val="4800"/>
              <a:buFont typeface="Helvetica"/>
              <a:buChar char="•"/>
              <a:defRPr sz="4800">
                <a:solidFill>
                  <a:srgbClr val="595959"/>
                </a:solidFill>
              </a:defRPr>
            </a:lvl3pPr>
            <a:lvl4pPr marL="2599871" indent="-1088571" algn="l">
              <a:lnSpc>
                <a:spcPct val="90000"/>
              </a:lnSpc>
              <a:spcBef>
                <a:spcPts val="2100"/>
              </a:spcBef>
              <a:buClr>
                <a:srgbClr val="000000"/>
              </a:buClr>
              <a:buSzPts val="4800"/>
              <a:buFont typeface="Helvetica"/>
              <a:buChar char="•"/>
              <a:defRPr sz="4800">
                <a:solidFill>
                  <a:srgbClr val="595959"/>
                </a:solidFill>
              </a:defRPr>
            </a:lvl4pPr>
            <a:lvl5pPr marL="3057071" indent="-1088571" algn="l">
              <a:lnSpc>
                <a:spcPct val="90000"/>
              </a:lnSpc>
              <a:spcBef>
                <a:spcPts val="2100"/>
              </a:spcBef>
              <a:buClr>
                <a:srgbClr val="000000"/>
              </a:buClr>
              <a:buSzPts val="4800"/>
              <a:buFont typeface="Helvetica"/>
              <a:buChar char="•"/>
              <a:defRPr sz="4800">
                <a:solidFill>
                  <a:srgbClr val="595959"/>
                </a:solidFill>
              </a:defRPr>
            </a:lvl5pPr>
          </a:lstStyle>
          <a:p>
            <a:r>
              <a:t>Body Level One</a:t>
            </a:r>
          </a:p>
          <a:p>
            <a:pPr lvl="1"/>
            <a:r>
              <a:t>Body Level Two</a:t>
            </a:r>
          </a:p>
          <a:p>
            <a:pPr lvl="2"/>
            <a:r>
              <a:t>Body Level Three</a:t>
            </a:r>
          </a:p>
          <a:p>
            <a:pPr lvl="3"/>
            <a:r>
              <a:t>Body Level Four</a:t>
            </a:r>
          </a:p>
          <a:p>
            <a:pPr lvl="4"/>
            <a:r>
              <a:t>Body Level Five</a:t>
            </a:r>
          </a:p>
        </p:txBody>
      </p:sp>
      <p:sp>
        <p:nvSpPr>
          <p:cNvPr id="176" name="Google Shape;63;p13"/>
          <p:cNvSpPr/>
          <p:nvPr/>
        </p:nvSpPr>
        <p:spPr>
          <a:xfrm>
            <a:off x="-10550" y="-15651"/>
            <a:ext cx="24450401" cy="13732001"/>
          </a:xfrm>
          <a:prstGeom prst="rect">
            <a:avLst/>
          </a:prstGeom>
          <a:solidFill>
            <a:srgbClr val="F0F0F0"/>
          </a:solidFill>
          <a:ln w="12700">
            <a:miter lim="400000"/>
          </a:ln>
        </p:spPr>
        <p:txBody>
          <a:bodyPr lIns="0" tIns="0" rIns="0" bIns="0" anchor="ctr"/>
          <a:lstStyle/>
          <a:p>
            <a:pPr algn="l" defTabSz="2438400">
              <a:defRPr sz="3600">
                <a:solidFill>
                  <a:srgbClr val="000000"/>
                </a:solidFill>
                <a:latin typeface="Arial"/>
                <a:ea typeface="Arial"/>
                <a:cs typeface="Arial"/>
                <a:sym typeface="Arial"/>
              </a:defRPr>
            </a:pPr>
            <a:endParaRPr/>
          </a:p>
        </p:txBody>
      </p:sp>
      <p:sp>
        <p:nvSpPr>
          <p:cNvPr id="177" name="Slide Number"/>
          <p:cNvSpPr txBox="1">
            <a:spLocks noGrp="1"/>
          </p:cNvSpPr>
          <p:nvPr>
            <p:ph type="sldNum" sz="quarter" idx="2"/>
          </p:nvPr>
        </p:nvSpPr>
        <p:spPr>
          <a:xfrm>
            <a:off x="22203132" y="12835986"/>
            <a:ext cx="504468" cy="483830"/>
          </a:xfrm>
          <a:prstGeom prst="rect">
            <a:avLst/>
          </a:prstGeom>
        </p:spPr>
        <p:txBody>
          <a:bodyPr lIns="91399" tIns="91399" rIns="91399" bIns="91399">
            <a:spAutoFit/>
          </a:bodyPr>
          <a:lstStyle>
            <a:lvl1pPr>
              <a:defRPr sz="2400">
                <a:solidFill>
                  <a:srgbClr val="888888"/>
                </a:solidFill>
                <a:latin typeface="Calibri"/>
                <a:ea typeface="Calibri"/>
                <a:cs typeface="Calibri"/>
                <a:sym typeface="Calibri"/>
              </a:defRPr>
            </a:lvl1p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Title &amp; Photo">
    <p:spTree>
      <p:nvGrpSpPr>
        <p:cNvPr id="1" name=""/>
        <p:cNvGrpSpPr/>
        <p:nvPr/>
      </p:nvGrpSpPr>
      <p:grpSpPr>
        <a:xfrm>
          <a:off x="0" y="0"/>
          <a:ext cx="0" cy="0"/>
          <a:chOff x="0" y="0"/>
          <a:chExt cx="0" cy="0"/>
        </a:xfrm>
      </p:grpSpPr>
      <p:sp>
        <p:nvSpPr>
          <p:cNvPr id="28" name="Close-up of the top of a hot air balloon viewed from above"/>
          <p:cNvSpPr>
            <a:spLocks noGrp="1"/>
          </p:cNvSpPr>
          <p:nvPr>
            <p:ph type="pic" idx="21"/>
          </p:nvPr>
        </p:nvSpPr>
        <p:spPr>
          <a:xfrm>
            <a:off x="1905000" y="0"/>
            <a:ext cx="20574000" cy="13716000"/>
          </a:xfrm>
          <a:prstGeom prst="rect">
            <a:avLst/>
          </a:prstGeom>
        </p:spPr>
        <p:txBody>
          <a:bodyPr lIns="91439" tIns="45719" rIns="91439" bIns="45719">
            <a:noAutofit/>
          </a:bodyPr>
          <a:lstStyle/>
          <a:p>
            <a:endParaRPr/>
          </a:p>
        </p:txBody>
      </p:sp>
      <p:sp>
        <p:nvSpPr>
          <p:cNvPr id="29" name="Presentation Title"/>
          <p:cNvSpPr txBox="1">
            <a:spLocks noGrp="1"/>
          </p:cNvSpPr>
          <p:nvPr>
            <p:ph type="title" hasCustomPrompt="1"/>
          </p:nvPr>
        </p:nvSpPr>
        <p:spPr>
          <a:xfrm>
            <a:off x="4030265" y="7286625"/>
            <a:ext cx="16323470" cy="4643438"/>
          </a:xfrm>
          <a:prstGeom prst="rect">
            <a:avLst/>
          </a:prstGeom>
        </p:spPr>
        <p:txBody>
          <a:bodyPr lIns="71437" tIns="71437" rIns="71437" bIns="71437"/>
          <a:lstStyle>
            <a:lvl1pPr algn="l" defTabSz="2438339">
              <a:lnSpc>
                <a:spcPct val="80000"/>
              </a:lnSpc>
              <a:defRPr sz="11400" b="1" spc="-228">
                <a:solidFill>
                  <a:srgbClr val="FFFFFF"/>
                </a:solidFill>
                <a:latin typeface="+mn-lt"/>
                <a:ea typeface="+mn-ea"/>
                <a:cs typeface="+mn-cs"/>
                <a:sym typeface="Helvetica Neue"/>
              </a:defRPr>
            </a:lvl1pPr>
          </a:lstStyle>
          <a:p>
            <a:r>
              <a:t>Presentation Title</a:t>
            </a:r>
          </a:p>
        </p:txBody>
      </p:sp>
      <p:sp>
        <p:nvSpPr>
          <p:cNvPr id="30" name="Body Level One…"/>
          <p:cNvSpPr txBox="1">
            <a:spLocks noGrp="1"/>
          </p:cNvSpPr>
          <p:nvPr>
            <p:ph type="body" sz="quarter" idx="1" hasCustomPrompt="1"/>
          </p:nvPr>
        </p:nvSpPr>
        <p:spPr>
          <a:xfrm>
            <a:off x="4030265" y="11858625"/>
            <a:ext cx="16323470" cy="969988"/>
          </a:xfrm>
          <a:prstGeom prst="rect">
            <a:avLst/>
          </a:prstGeom>
        </p:spPr>
        <p:txBody>
          <a:bodyPr lIns="71437" tIns="71437" rIns="71437" bIns="71437"/>
          <a:lstStyle>
            <a:lvl1pPr marL="0" indent="0" algn="l" defTabSz="825500">
              <a:defRPr b="1">
                <a:solidFill>
                  <a:srgbClr val="FFFFFF"/>
                </a:solidFill>
                <a:latin typeface="+mn-lt"/>
                <a:ea typeface="+mn-ea"/>
                <a:cs typeface="+mn-cs"/>
                <a:sym typeface="Helvetica Neue"/>
              </a:defRPr>
            </a:lvl1pPr>
            <a:lvl2pPr marL="0" indent="457200" algn="l" defTabSz="825500">
              <a:defRPr b="1">
                <a:solidFill>
                  <a:srgbClr val="FFFFFF"/>
                </a:solidFill>
                <a:latin typeface="+mn-lt"/>
                <a:ea typeface="+mn-ea"/>
                <a:cs typeface="+mn-cs"/>
                <a:sym typeface="Helvetica Neue"/>
              </a:defRPr>
            </a:lvl2pPr>
            <a:lvl3pPr marL="0" indent="914400" algn="l" defTabSz="825500">
              <a:defRPr b="1">
                <a:solidFill>
                  <a:srgbClr val="FFFFFF"/>
                </a:solidFill>
                <a:latin typeface="+mn-lt"/>
                <a:ea typeface="+mn-ea"/>
                <a:cs typeface="+mn-cs"/>
                <a:sym typeface="Helvetica Neue"/>
              </a:defRPr>
            </a:lvl3pPr>
            <a:lvl4pPr marL="0" indent="1371600" algn="l" defTabSz="825500">
              <a:defRPr b="1">
                <a:solidFill>
                  <a:srgbClr val="FFFFFF"/>
                </a:solidFill>
                <a:latin typeface="+mn-lt"/>
                <a:ea typeface="+mn-ea"/>
                <a:cs typeface="+mn-cs"/>
                <a:sym typeface="Helvetica Neue"/>
              </a:defRPr>
            </a:lvl4pPr>
            <a:lvl5pPr marL="0" indent="1828800" algn="l" defTabSz="825500">
              <a:defRPr b="1">
                <a:solidFill>
                  <a:srgbClr val="FFFFFF"/>
                </a:solidFill>
                <a:latin typeface="+mn-lt"/>
                <a:ea typeface="+mn-ea"/>
                <a:cs typeface="+mn-cs"/>
                <a:sym typeface="Helvetica Neue"/>
              </a:defRPr>
            </a:lvl5pPr>
          </a:lstStyle>
          <a:p>
            <a:r>
              <a:t>Presentation Subtitle</a:t>
            </a:r>
          </a:p>
          <a:p>
            <a:pPr lvl="1"/>
            <a:endParaRPr/>
          </a:p>
          <a:p>
            <a:pPr lvl="2"/>
            <a:endParaRPr/>
          </a:p>
          <a:p>
            <a:pPr lvl="3"/>
            <a:endParaRPr/>
          </a:p>
          <a:p>
            <a:pPr lvl="4"/>
            <a:endParaRPr/>
          </a:p>
        </p:txBody>
      </p:sp>
      <p:sp>
        <p:nvSpPr>
          <p:cNvPr id="31" name="Author and Date"/>
          <p:cNvSpPr txBox="1">
            <a:spLocks noGrp="1"/>
          </p:cNvSpPr>
          <p:nvPr>
            <p:ph type="body" sz="quarter" idx="22" hasCustomPrompt="1"/>
          </p:nvPr>
        </p:nvSpPr>
        <p:spPr>
          <a:xfrm>
            <a:off x="4030265" y="803671"/>
            <a:ext cx="16323471" cy="648365"/>
          </a:xfrm>
          <a:prstGeom prst="rect">
            <a:avLst/>
          </a:prstGeom>
        </p:spPr>
        <p:txBody>
          <a:bodyPr lIns="71437" tIns="71437" rIns="71437" bIns="71437"/>
          <a:lstStyle>
            <a:lvl1pPr marL="0" indent="0" algn="l" defTabSz="825500">
              <a:defRPr sz="3200" b="1">
                <a:solidFill>
                  <a:srgbClr val="000000"/>
                </a:solidFill>
                <a:latin typeface="+mn-lt"/>
                <a:ea typeface="+mn-ea"/>
                <a:cs typeface="+mn-cs"/>
                <a:sym typeface="Helvetica Neue"/>
              </a:defRPr>
            </a:lvl1pPr>
          </a:lstStyle>
          <a:p>
            <a:r>
              <a:t>Author and Date</a:t>
            </a:r>
          </a:p>
        </p:txBody>
      </p:sp>
      <p:sp>
        <p:nvSpPr>
          <p:cNvPr id="32" name="Slide Number"/>
          <p:cNvSpPr txBox="1">
            <a:spLocks noGrp="1"/>
          </p:cNvSpPr>
          <p:nvPr>
            <p:ph type="sldNum" sz="quarter" idx="2"/>
          </p:nvPr>
        </p:nvSpPr>
        <p:spPr>
          <a:xfrm>
            <a:off x="11982253" y="12954297"/>
            <a:ext cx="409779" cy="415875"/>
          </a:xfrm>
          <a:prstGeom prst="rect">
            <a:avLst/>
          </a:prstGeom>
        </p:spPr>
        <p:txBody>
          <a:bodyPr lIns="71437" tIns="71437" rIns="71437" bIns="71437" anchor="b">
            <a:spAutoFit/>
          </a:bodyPr>
          <a:lstStyle>
            <a:lvl1pPr algn="ctr" defTabSz="821531">
              <a:defRPr sz="1800">
                <a:solidFill>
                  <a:srgbClr val="FFFFFF"/>
                </a:solidFill>
                <a:latin typeface="+mn-lt"/>
                <a:ea typeface="+mn-ea"/>
                <a:cs typeface="+mn-cs"/>
                <a:sym typeface="Helvetica Neue"/>
              </a:defRPr>
            </a:lvl1p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Title &amp; Photo Alt">
    <p:spTree>
      <p:nvGrpSpPr>
        <p:cNvPr id="1" name=""/>
        <p:cNvGrpSpPr/>
        <p:nvPr/>
      </p:nvGrpSpPr>
      <p:grpSpPr>
        <a:xfrm>
          <a:off x="0" y="0"/>
          <a:ext cx="0" cy="0"/>
          <a:chOff x="0" y="0"/>
          <a:chExt cx="0" cy="0"/>
        </a:xfrm>
      </p:grpSpPr>
      <p:sp>
        <p:nvSpPr>
          <p:cNvPr id="39" name="Close-up of a hot air balloon viewed from below"/>
          <p:cNvSpPr>
            <a:spLocks noGrp="1"/>
          </p:cNvSpPr>
          <p:nvPr>
            <p:ph type="pic" idx="21"/>
          </p:nvPr>
        </p:nvSpPr>
        <p:spPr>
          <a:xfrm>
            <a:off x="9441656" y="973876"/>
            <a:ext cx="17706452" cy="11759790"/>
          </a:xfrm>
          <a:prstGeom prst="rect">
            <a:avLst/>
          </a:prstGeom>
        </p:spPr>
        <p:txBody>
          <a:bodyPr lIns="91439" tIns="45719" rIns="91439" bIns="45719">
            <a:noAutofit/>
          </a:bodyPr>
          <a:lstStyle/>
          <a:p>
            <a:endParaRPr/>
          </a:p>
        </p:txBody>
      </p:sp>
      <p:sp>
        <p:nvSpPr>
          <p:cNvPr id="40" name="Body Level One…"/>
          <p:cNvSpPr txBox="1">
            <a:spLocks noGrp="1"/>
          </p:cNvSpPr>
          <p:nvPr>
            <p:ph type="body" sz="quarter" idx="1" hasCustomPrompt="1"/>
          </p:nvPr>
        </p:nvSpPr>
        <p:spPr>
          <a:xfrm>
            <a:off x="4030265" y="7036593"/>
            <a:ext cx="7179470" cy="5687672"/>
          </a:xfrm>
          <a:prstGeom prst="rect">
            <a:avLst/>
          </a:prstGeom>
        </p:spPr>
        <p:txBody>
          <a:bodyPr lIns="71437" tIns="71437" rIns="71437" bIns="71437"/>
          <a:lstStyle>
            <a:lvl1pPr marL="0" indent="0" algn="l" defTabSz="825500">
              <a:defRPr b="1">
                <a:solidFill>
                  <a:srgbClr val="000000"/>
                </a:solidFill>
                <a:latin typeface="+mn-lt"/>
                <a:ea typeface="+mn-ea"/>
                <a:cs typeface="+mn-cs"/>
                <a:sym typeface="Helvetica Neue"/>
              </a:defRPr>
            </a:lvl1pPr>
            <a:lvl2pPr marL="0" indent="457200" algn="l" defTabSz="825500">
              <a:defRPr b="1">
                <a:solidFill>
                  <a:srgbClr val="000000"/>
                </a:solidFill>
                <a:latin typeface="+mn-lt"/>
                <a:ea typeface="+mn-ea"/>
                <a:cs typeface="+mn-cs"/>
                <a:sym typeface="Helvetica Neue"/>
              </a:defRPr>
            </a:lvl2pPr>
            <a:lvl3pPr marL="0" indent="914400" algn="l" defTabSz="825500">
              <a:defRPr b="1">
                <a:solidFill>
                  <a:srgbClr val="000000"/>
                </a:solidFill>
                <a:latin typeface="+mn-lt"/>
                <a:ea typeface="+mn-ea"/>
                <a:cs typeface="+mn-cs"/>
                <a:sym typeface="Helvetica Neue"/>
              </a:defRPr>
            </a:lvl3pPr>
            <a:lvl4pPr marL="0" indent="1371600" algn="l" defTabSz="825500">
              <a:defRPr b="1">
                <a:solidFill>
                  <a:srgbClr val="000000"/>
                </a:solidFill>
                <a:latin typeface="+mn-lt"/>
                <a:ea typeface="+mn-ea"/>
                <a:cs typeface="+mn-cs"/>
                <a:sym typeface="Helvetica Neue"/>
              </a:defRPr>
            </a:lvl4pPr>
            <a:lvl5pPr marL="0" indent="1828800" algn="l" defTabSz="825500">
              <a:defRPr b="1">
                <a:solidFill>
                  <a:srgbClr val="000000"/>
                </a:solidFill>
                <a:latin typeface="+mn-lt"/>
                <a:ea typeface="+mn-ea"/>
                <a:cs typeface="+mn-cs"/>
                <a:sym typeface="Helvetica Neue"/>
              </a:defRPr>
            </a:lvl5pPr>
          </a:lstStyle>
          <a:p>
            <a:r>
              <a:t>Slide Subtitle</a:t>
            </a:r>
          </a:p>
          <a:p>
            <a:pPr lvl="1"/>
            <a:endParaRPr/>
          </a:p>
          <a:p>
            <a:pPr lvl="2"/>
            <a:endParaRPr/>
          </a:p>
          <a:p>
            <a:pPr lvl="3"/>
            <a:endParaRPr/>
          </a:p>
          <a:p>
            <a:pPr lvl="4"/>
            <a:endParaRPr/>
          </a:p>
        </p:txBody>
      </p:sp>
      <p:sp>
        <p:nvSpPr>
          <p:cNvPr id="41" name="Slide Title"/>
          <p:cNvSpPr txBox="1">
            <a:spLocks noGrp="1"/>
          </p:cNvSpPr>
          <p:nvPr>
            <p:ph type="title" hasCustomPrompt="1"/>
          </p:nvPr>
        </p:nvSpPr>
        <p:spPr>
          <a:xfrm>
            <a:off x="4030265" y="973876"/>
            <a:ext cx="7179470" cy="6169874"/>
          </a:xfrm>
          <a:prstGeom prst="rect">
            <a:avLst/>
          </a:prstGeom>
        </p:spPr>
        <p:txBody>
          <a:bodyPr lIns="71437" tIns="71437" rIns="71437" bIns="71437"/>
          <a:lstStyle>
            <a:lvl1pPr algn="l" defTabSz="2438339">
              <a:lnSpc>
                <a:spcPct val="80000"/>
              </a:lnSpc>
              <a:defRPr sz="8400" b="1" spc="-168">
                <a:solidFill>
                  <a:schemeClr val="accent1">
                    <a:hueOff val="114395"/>
                    <a:lumOff val="-24975"/>
                  </a:schemeClr>
                </a:solidFill>
                <a:latin typeface="+mn-lt"/>
                <a:ea typeface="+mn-ea"/>
                <a:cs typeface="+mn-cs"/>
                <a:sym typeface="Helvetica Neue"/>
              </a:defRPr>
            </a:lvl1pPr>
          </a:lstStyle>
          <a:p>
            <a:r>
              <a:t>Slide Title</a:t>
            </a:r>
          </a:p>
        </p:txBody>
      </p:sp>
      <p:sp>
        <p:nvSpPr>
          <p:cNvPr id="42" name="Slide Number"/>
          <p:cNvSpPr txBox="1">
            <a:spLocks noGrp="1"/>
          </p:cNvSpPr>
          <p:nvPr>
            <p:ph type="sldNum" sz="quarter" idx="2"/>
          </p:nvPr>
        </p:nvSpPr>
        <p:spPr>
          <a:xfrm>
            <a:off x="11982348" y="12954297"/>
            <a:ext cx="409779" cy="415875"/>
          </a:xfrm>
          <a:prstGeom prst="rect">
            <a:avLst/>
          </a:prstGeom>
        </p:spPr>
        <p:txBody>
          <a:bodyPr lIns="71437" tIns="71437" rIns="71437" bIns="71437" anchor="b">
            <a:spAutoFit/>
          </a:bodyPr>
          <a:lstStyle>
            <a:lvl1pPr algn="ctr" defTabSz="821531">
              <a:defRPr sz="1800">
                <a:solidFill>
                  <a:srgbClr val="000000"/>
                </a:solidFill>
                <a:latin typeface="+mn-lt"/>
                <a:ea typeface="+mn-ea"/>
                <a:cs typeface="+mn-cs"/>
                <a:sym typeface="Helvetica Neue"/>
              </a:defRPr>
            </a:lvl1p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Title &amp; Bullets">
    <p:spTree>
      <p:nvGrpSpPr>
        <p:cNvPr id="1" name=""/>
        <p:cNvGrpSpPr/>
        <p:nvPr/>
      </p:nvGrpSpPr>
      <p:grpSpPr>
        <a:xfrm>
          <a:off x="0" y="0"/>
          <a:ext cx="0" cy="0"/>
          <a:chOff x="0" y="0"/>
          <a:chExt cx="0" cy="0"/>
        </a:xfrm>
      </p:grpSpPr>
      <p:sp>
        <p:nvSpPr>
          <p:cNvPr id="49" name="Body Level One…"/>
          <p:cNvSpPr txBox="1">
            <a:spLocks noGrp="1"/>
          </p:cNvSpPr>
          <p:nvPr>
            <p:ph type="body" idx="1" hasCustomPrompt="1"/>
          </p:nvPr>
        </p:nvSpPr>
        <p:spPr>
          <a:xfrm>
            <a:off x="4030265" y="4161234"/>
            <a:ext cx="16323470" cy="8572501"/>
          </a:xfrm>
          <a:prstGeom prst="rect">
            <a:avLst/>
          </a:prstGeom>
        </p:spPr>
        <p:txBody>
          <a:bodyPr lIns="71437" tIns="71437" rIns="71437" bIns="71437"/>
          <a:lstStyle>
            <a:lvl1pPr marL="533400" indent="-533400" algn="l" defTabSz="2438339">
              <a:lnSpc>
                <a:spcPct val="90000"/>
              </a:lnSpc>
              <a:spcBef>
                <a:spcPts val="4500"/>
              </a:spcBef>
              <a:buSzPct val="123000"/>
              <a:buChar char="•"/>
              <a:defRPr sz="4200">
                <a:solidFill>
                  <a:srgbClr val="000000"/>
                </a:solidFill>
                <a:latin typeface="+mn-lt"/>
                <a:ea typeface="+mn-ea"/>
                <a:cs typeface="+mn-cs"/>
                <a:sym typeface="Helvetica Neue"/>
              </a:defRPr>
            </a:lvl1pPr>
            <a:lvl2pPr indent="-533400" algn="l" defTabSz="2438339">
              <a:lnSpc>
                <a:spcPct val="90000"/>
              </a:lnSpc>
              <a:spcBef>
                <a:spcPts val="4500"/>
              </a:spcBef>
              <a:buSzPct val="123000"/>
              <a:buChar char="•"/>
              <a:defRPr sz="4200">
                <a:solidFill>
                  <a:srgbClr val="000000"/>
                </a:solidFill>
                <a:latin typeface="+mn-lt"/>
                <a:ea typeface="+mn-ea"/>
                <a:cs typeface="+mn-cs"/>
                <a:sym typeface="Helvetica Neue"/>
              </a:defRPr>
            </a:lvl2pPr>
            <a:lvl3pPr marL="1295400" indent="-533400" algn="l" defTabSz="2438339">
              <a:lnSpc>
                <a:spcPct val="90000"/>
              </a:lnSpc>
              <a:spcBef>
                <a:spcPts val="4500"/>
              </a:spcBef>
              <a:buSzPct val="123000"/>
              <a:buChar char="•"/>
              <a:defRPr sz="4200">
                <a:solidFill>
                  <a:srgbClr val="000000"/>
                </a:solidFill>
                <a:latin typeface="+mn-lt"/>
                <a:ea typeface="+mn-ea"/>
                <a:cs typeface="+mn-cs"/>
                <a:sym typeface="Helvetica Neue"/>
              </a:defRPr>
            </a:lvl3pPr>
            <a:lvl4pPr marL="1676400" indent="-533400" algn="l" defTabSz="2438339">
              <a:lnSpc>
                <a:spcPct val="90000"/>
              </a:lnSpc>
              <a:spcBef>
                <a:spcPts val="4500"/>
              </a:spcBef>
              <a:buSzPct val="123000"/>
              <a:buChar char="•"/>
              <a:defRPr sz="4200">
                <a:solidFill>
                  <a:srgbClr val="000000"/>
                </a:solidFill>
                <a:latin typeface="+mn-lt"/>
                <a:ea typeface="+mn-ea"/>
                <a:cs typeface="+mn-cs"/>
                <a:sym typeface="Helvetica Neue"/>
              </a:defRPr>
            </a:lvl4pPr>
            <a:lvl5pPr marL="2057400" indent="-533400" algn="l" defTabSz="2438339">
              <a:lnSpc>
                <a:spcPct val="90000"/>
              </a:lnSpc>
              <a:spcBef>
                <a:spcPts val="4500"/>
              </a:spcBef>
              <a:buSzPct val="123000"/>
              <a:buChar char="•"/>
              <a:defRPr sz="4200">
                <a:solidFill>
                  <a:srgbClr val="000000"/>
                </a:solidFill>
                <a:latin typeface="+mn-lt"/>
                <a:ea typeface="+mn-ea"/>
                <a:cs typeface="+mn-cs"/>
                <a:sym typeface="Helvetica Neue"/>
              </a:defRPr>
            </a:lvl5pPr>
          </a:lstStyle>
          <a:p>
            <a:r>
              <a:t>Slide bullet text</a:t>
            </a:r>
          </a:p>
          <a:p>
            <a:pPr lvl="1"/>
            <a:endParaRPr/>
          </a:p>
          <a:p>
            <a:pPr lvl="2"/>
            <a:endParaRPr/>
          </a:p>
          <a:p>
            <a:pPr lvl="3"/>
            <a:endParaRPr/>
          </a:p>
          <a:p>
            <a:pPr lvl="4"/>
            <a:endParaRPr/>
          </a:p>
        </p:txBody>
      </p:sp>
      <p:sp>
        <p:nvSpPr>
          <p:cNvPr id="50" name="Slide Subtitle"/>
          <p:cNvSpPr txBox="1">
            <a:spLocks noGrp="1"/>
          </p:cNvSpPr>
          <p:nvPr>
            <p:ph type="body" sz="quarter" idx="21" hasCustomPrompt="1"/>
          </p:nvPr>
        </p:nvSpPr>
        <p:spPr>
          <a:xfrm>
            <a:off x="4030265" y="1987000"/>
            <a:ext cx="16323471" cy="944721"/>
          </a:xfrm>
          <a:prstGeom prst="rect">
            <a:avLst/>
          </a:prstGeom>
        </p:spPr>
        <p:txBody>
          <a:bodyPr lIns="71437" tIns="71437" rIns="71437" bIns="71437"/>
          <a:lstStyle>
            <a:lvl1pPr marL="0" indent="0" algn="l" defTabSz="825500">
              <a:defRPr b="1">
                <a:solidFill>
                  <a:srgbClr val="000000"/>
                </a:solidFill>
                <a:latin typeface="+mn-lt"/>
                <a:ea typeface="+mn-ea"/>
                <a:cs typeface="+mn-cs"/>
                <a:sym typeface="Helvetica Neue"/>
              </a:defRPr>
            </a:lvl1pPr>
          </a:lstStyle>
          <a:p>
            <a:r>
              <a:t>Slide Subtitle</a:t>
            </a:r>
          </a:p>
        </p:txBody>
      </p:sp>
      <p:sp>
        <p:nvSpPr>
          <p:cNvPr id="51" name="Slide Title"/>
          <p:cNvSpPr txBox="1">
            <a:spLocks noGrp="1"/>
          </p:cNvSpPr>
          <p:nvPr>
            <p:ph type="title" hasCustomPrompt="1"/>
          </p:nvPr>
        </p:nvSpPr>
        <p:spPr>
          <a:xfrm>
            <a:off x="4030265" y="619125"/>
            <a:ext cx="16323470" cy="1428750"/>
          </a:xfrm>
          <a:prstGeom prst="rect">
            <a:avLst/>
          </a:prstGeom>
        </p:spPr>
        <p:txBody>
          <a:bodyPr lIns="71437" tIns="71437" rIns="71437" bIns="71437" anchor="t"/>
          <a:lstStyle>
            <a:lvl1pPr algn="l" defTabSz="2438339">
              <a:lnSpc>
                <a:spcPct val="80000"/>
              </a:lnSpc>
              <a:defRPr sz="8400" b="1" spc="-168">
                <a:solidFill>
                  <a:schemeClr val="accent1">
                    <a:hueOff val="114395"/>
                    <a:lumOff val="-24975"/>
                  </a:schemeClr>
                </a:solidFill>
                <a:latin typeface="+mn-lt"/>
                <a:ea typeface="+mn-ea"/>
                <a:cs typeface="+mn-cs"/>
                <a:sym typeface="Helvetica Neue"/>
              </a:defRPr>
            </a:lvl1pPr>
          </a:lstStyle>
          <a:p>
            <a:r>
              <a:t>Slide Title</a:t>
            </a:r>
          </a:p>
        </p:txBody>
      </p:sp>
      <p:sp>
        <p:nvSpPr>
          <p:cNvPr id="52" name="Slide Number"/>
          <p:cNvSpPr txBox="1">
            <a:spLocks noGrp="1"/>
          </p:cNvSpPr>
          <p:nvPr>
            <p:ph type="sldNum" sz="quarter" idx="2"/>
          </p:nvPr>
        </p:nvSpPr>
        <p:spPr>
          <a:xfrm>
            <a:off x="11982348" y="12954297"/>
            <a:ext cx="409779" cy="415875"/>
          </a:xfrm>
          <a:prstGeom prst="rect">
            <a:avLst/>
          </a:prstGeom>
        </p:spPr>
        <p:txBody>
          <a:bodyPr lIns="71437" tIns="71437" rIns="71437" bIns="71437" anchor="b">
            <a:spAutoFit/>
          </a:bodyPr>
          <a:lstStyle>
            <a:lvl1pPr algn="ctr" defTabSz="821531">
              <a:defRPr sz="1800">
                <a:solidFill>
                  <a:srgbClr val="000000"/>
                </a:solidFill>
                <a:latin typeface="+mn-lt"/>
                <a:ea typeface="+mn-ea"/>
                <a:cs typeface="+mn-cs"/>
                <a:sym typeface="Helvetica Neue"/>
              </a:defRPr>
            </a:lvl1p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Bullets">
    <p:spTree>
      <p:nvGrpSpPr>
        <p:cNvPr id="1" name=""/>
        <p:cNvGrpSpPr/>
        <p:nvPr/>
      </p:nvGrpSpPr>
      <p:grpSpPr>
        <a:xfrm>
          <a:off x="0" y="0"/>
          <a:ext cx="0" cy="0"/>
          <a:chOff x="0" y="0"/>
          <a:chExt cx="0" cy="0"/>
        </a:xfrm>
      </p:grpSpPr>
      <p:sp>
        <p:nvSpPr>
          <p:cNvPr id="59" name="Body Level One…"/>
          <p:cNvSpPr txBox="1">
            <a:spLocks noGrp="1"/>
          </p:cNvSpPr>
          <p:nvPr>
            <p:ph type="body" idx="1" hasCustomPrompt="1"/>
          </p:nvPr>
        </p:nvSpPr>
        <p:spPr>
          <a:xfrm>
            <a:off x="4030265" y="4161234"/>
            <a:ext cx="16323470" cy="8572501"/>
          </a:xfrm>
          <a:prstGeom prst="rect">
            <a:avLst/>
          </a:prstGeom>
        </p:spPr>
        <p:txBody>
          <a:bodyPr lIns="71437" tIns="71437" rIns="71437" bIns="71437" numCol="2" spcCol="828785"/>
          <a:lstStyle>
            <a:lvl1pPr marL="533400" indent="-533400" algn="l" defTabSz="2438339">
              <a:lnSpc>
                <a:spcPct val="90000"/>
              </a:lnSpc>
              <a:spcBef>
                <a:spcPts val="4500"/>
              </a:spcBef>
              <a:buSzPct val="123000"/>
              <a:buChar char="•"/>
              <a:defRPr sz="4200">
                <a:solidFill>
                  <a:srgbClr val="000000"/>
                </a:solidFill>
                <a:latin typeface="+mn-lt"/>
                <a:ea typeface="+mn-ea"/>
                <a:cs typeface="+mn-cs"/>
                <a:sym typeface="Helvetica Neue"/>
              </a:defRPr>
            </a:lvl1pPr>
            <a:lvl2pPr indent="-533400" algn="l" defTabSz="2438339">
              <a:lnSpc>
                <a:spcPct val="90000"/>
              </a:lnSpc>
              <a:spcBef>
                <a:spcPts val="4500"/>
              </a:spcBef>
              <a:buSzPct val="123000"/>
              <a:buChar char="•"/>
              <a:defRPr sz="4200">
                <a:solidFill>
                  <a:srgbClr val="000000"/>
                </a:solidFill>
                <a:latin typeface="+mn-lt"/>
                <a:ea typeface="+mn-ea"/>
                <a:cs typeface="+mn-cs"/>
                <a:sym typeface="Helvetica Neue"/>
              </a:defRPr>
            </a:lvl2pPr>
            <a:lvl3pPr marL="1295400" indent="-533400" algn="l" defTabSz="2438339">
              <a:lnSpc>
                <a:spcPct val="90000"/>
              </a:lnSpc>
              <a:spcBef>
                <a:spcPts val="4500"/>
              </a:spcBef>
              <a:buSzPct val="123000"/>
              <a:buChar char="•"/>
              <a:defRPr sz="4200">
                <a:solidFill>
                  <a:srgbClr val="000000"/>
                </a:solidFill>
                <a:latin typeface="+mn-lt"/>
                <a:ea typeface="+mn-ea"/>
                <a:cs typeface="+mn-cs"/>
                <a:sym typeface="Helvetica Neue"/>
              </a:defRPr>
            </a:lvl3pPr>
            <a:lvl4pPr marL="1676400" indent="-533400" algn="l" defTabSz="2438339">
              <a:lnSpc>
                <a:spcPct val="90000"/>
              </a:lnSpc>
              <a:spcBef>
                <a:spcPts val="4500"/>
              </a:spcBef>
              <a:buSzPct val="123000"/>
              <a:buChar char="•"/>
              <a:defRPr sz="4200">
                <a:solidFill>
                  <a:srgbClr val="000000"/>
                </a:solidFill>
                <a:latin typeface="+mn-lt"/>
                <a:ea typeface="+mn-ea"/>
                <a:cs typeface="+mn-cs"/>
                <a:sym typeface="Helvetica Neue"/>
              </a:defRPr>
            </a:lvl4pPr>
            <a:lvl5pPr marL="2057400" indent="-533400" algn="l" defTabSz="2438339">
              <a:lnSpc>
                <a:spcPct val="90000"/>
              </a:lnSpc>
              <a:spcBef>
                <a:spcPts val="4500"/>
              </a:spcBef>
              <a:buSzPct val="123000"/>
              <a:buChar char="•"/>
              <a:defRPr sz="4200">
                <a:solidFill>
                  <a:srgbClr val="000000"/>
                </a:solidFill>
                <a:latin typeface="+mn-lt"/>
                <a:ea typeface="+mn-ea"/>
                <a:cs typeface="+mn-cs"/>
                <a:sym typeface="Helvetica Neue"/>
              </a:defRPr>
            </a:lvl5pPr>
          </a:lstStyle>
          <a:p>
            <a:r>
              <a:t>Slide bullet text</a:t>
            </a:r>
          </a:p>
          <a:p>
            <a:pPr lvl="1"/>
            <a:endParaRPr/>
          </a:p>
          <a:p>
            <a:pPr lvl="2"/>
            <a:endParaRPr/>
          </a:p>
          <a:p>
            <a:pPr lvl="3"/>
            <a:endParaRPr/>
          </a:p>
          <a:p>
            <a:pPr lvl="4"/>
            <a:endParaRPr/>
          </a:p>
        </p:txBody>
      </p:sp>
      <p:sp>
        <p:nvSpPr>
          <p:cNvPr id="60" name="Slide Number"/>
          <p:cNvSpPr txBox="1">
            <a:spLocks noGrp="1"/>
          </p:cNvSpPr>
          <p:nvPr>
            <p:ph type="sldNum" sz="quarter" idx="2"/>
          </p:nvPr>
        </p:nvSpPr>
        <p:spPr>
          <a:xfrm>
            <a:off x="11982348" y="12954297"/>
            <a:ext cx="409779" cy="415875"/>
          </a:xfrm>
          <a:prstGeom prst="rect">
            <a:avLst/>
          </a:prstGeom>
        </p:spPr>
        <p:txBody>
          <a:bodyPr lIns="71437" tIns="71437" rIns="71437" bIns="71437" anchor="b">
            <a:spAutoFit/>
          </a:bodyPr>
          <a:lstStyle>
            <a:lvl1pPr algn="ctr" defTabSz="821531">
              <a:defRPr sz="1800">
                <a:solidFill>
                  <a:srgbClr val="000000"/>
                </a:solidFill>
                <a:latin typeface="+mn-lt"/>
                <a:ea typeface="+mn-ea"/>
                <a:cs typeface="+mn-cs"/>
                <a:sym typeface="Helvetica Neue"/>
              </a:defRPr>
            </a:lvl1p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cSld name="Title, Bullets &amp; Photo">
    <p:spTree>
      <p:nvGrpSpPr>
        <p:cNvPr id="1" name=""/>
        <p:cNvGrpSpPr/>
        <p:nvPr/>
      </p:nvGrpSpPr>
      <p:grpSpPr>
        <a:xfrm>
          <a:off x="0" y="0"/>
          <a:ext cx="0" cy="0"/>
          <a:chOff x="0" y="0"/>
          <a:chExt cx="0" cy="0"/>
        </a:xfrm>
      </p:grpSpPr>
      <p:sp>
        <p:nvSpPr>
          <p:cNvPr id="67" name="Hot air balloons viewed from below against a blue sky"/>
          <p:cNvSpPr>
            <a:spLocks noGrp="1"/>
          </p:cNvSpPr>
          <p:nvPr>
            <p:ph type="pic" idx="21"/>
          </p:nvPr>
        </p:nvSpPr>
        <p:spPr>
          <a:xfrm>
            <a:off x="8387953" y="982265"/>
            <a:ext cx="17698317" cy="11751470"/>
          </a:xfrm>
          <a:prstGeom prst="rect">
            <a:avLst/>
          </a:prstGeom>
        </p:spPr>
        <p:txBody>
          <a:bodyPr lIns="91439" tIns="45719" rIns="91439" bIns="45719">
            <a:noAutofit/>
          </a:bodyPr>
          <a:lstStyle/>
          <a:p>
            <a:endParaRPr/>
          </a:p>
        </p:txBody>
      </p:sp>
      <p:sp>
        <p:nvSpPr>
          <p:cNvPr id="68" name="Slide Title"/>
          <p:cNvSpPr txBox="1">
            <a:spLocks noGrp="1"/>
          </p:cNvSpPr>
          <p:nvPr>
            <p:ph type="title" hasCustomPrompt="1"/>
          </p:nvPr>
        </p:nvSpPr>
        <p:spPr>
          <a:xfrm>
            <a:off x="4030265" y="625078"/>
            <a:ext cx="7179470" cy="1428751"/>
          </a:xfrm>
          <a:prstGeom prst="rect">
            <a:avLst/>
          </a:prstGeom>
        </p:spPr>
        <p:txBody>
          <a:bodyPr lIns="71437" tIns="71437" rIns="71437" bIns="71437" anchor="t"/>
          <a:lstStyle>
            <a:lvl1pPr algn="l" defTabSz="2438339">
              <a:lnSpc>
                <a:spcPct val="80000"/>
              </a:lnSpc>
              <a:defRPr sz="8400" b="1" spc="-168">
                <a:solidFill>
                  <a:schemeClr val="accent1">
                    <a:hueOff val="114395"/>
                    <a:lumOff val="-24975"/>
                  </a:schemeClr>
                </a:solidFill>
                <a:latin typeface="+mn-lt"/>
                <a:ea typeface="+mn-ea"/>
                <a:cs typeface="+mn-cs"/>
                <a:sym typeface="Helvetica Neue"/>
              </a:defRPr>
            </a:lvl1pPr>
          </a:lstStyle>
          <a:p>
            <a:r>
              <a:t>Slide Title</a:t>
            </a:r>
          </a:p>
        </p:txBody>
      </p:sp>
      <p:sp>
        <p:nvSpPr>
          <p:cNvPr id="69" name="Slide Subtitle"/>
          <p:cNvSpPr txBox="1">
            <a:spLocks noGrp="1"/>
          </p:cNvSpPr>
          <p:nvPr>
            <p:ph type="body" sz="quarter" idx="22" hasCustomPrompt="1"/>
          </p:nvPr>
        </p:nvSpPr>
        <p:spPr>
          <a:xfrm>
            <a:off x="4030265" y="1987000"/>
            <a:ext cx="7179470" cy="944721"/>
          </a:xfrm>
          <a:prstGeom prst="rect">
            <a:avLst/>
          </a:prstGeom>
        </p:spPr>
        <p:txBody>
          <a:bodyPr lIns="71437" tIns="71437" rIns="71437" bIns="71437"/>
          <a:lstStyle>
            <a:lvl1pPr marL="0" indent="0" algn="l" defTabSz="825500">
              <a:defRPr b="1">
                <a:solidFill>
                  <a:srgbClr val="000000"/>
                </a:solidFill>
                <a:latin typeface="+mn-lt"/>
                <a:ea typeface="+mn-ea"/>
                <a:cs typeface="+mn-cs"/>
                <a:sym typeface="Helvetica Neue"/>
              </a:defRPr>
            </a:lvl1pPr>
          </a:lstStyle>
          <a:p>
            <a:r>
              <a:t>Slide Subtitle</a:t>
            </a:r>
          </a:p>
        </p:txBody>
      </p:sp>
      <p:sp>
        <p:nvSpPr>
          <p:cNvPr id="70" name="Body Level One…"/>
          <p:cNvSpPr txBox="1">
            <a:spLocks noGrp="1"/>
          </p:cNvSpPr>
          <p:nvPr>
            <p:ph type="body" sz="quarter" idx="1" hasCustomPrompt="1"/>
          </p:nvPr>
        </p:nvSpPr>
        <p:spPr>
          <a:xfrm>
            <a:off x="4030265" y="4894026"/>
            <a:ext cx="7179470" cy="7865382"/>
          </a:xfrm>
          <a:prstGeom prst="rect">
            <a:avLst/>
          </a:prstGeom>
        </p:spPr>
        <p:txBody>
          <a:bodyPr lIns="71437" tIns="71437" rIns="71437" bIns="71437"/>
          <a:lstStyle>
            <a:lvl1pPr marL="533400" indent="-533400" algn="l" defTabSz="2438339">
              <a:lnSpc>
                <a:spcPct val="90000"/>
              </a:lnSpc>
              <a:spcBef>
                <a:spcPts val="4500"/>
              </a:spcBef>
              <a:buSzPct val="123000"/>
              <a:buChar char="•"/>
              <a:defRPr sz="4200">
                <a:solidFill>
                  <a:srgbClr val="000000"/>
                </a:solidFill>
                <a:latin typeface="+mn-lt"/>
                <a:ea typeface="+mn-ea"/>
                <a:cs typeface="+mn-cs"/>
                <a:sym typeface="Helvetica Neue"/>
              </a:defRPr>
            </a:lvl1pPr>
            <a:lvl2pPr indent="-533400" algn="l" defTabSz="2438339">
              <a:lnSpc>
                <a:spcPct val="90000"/>
              </a:lnSpc>
              <a:spcBef>
                <a:spcPts val="4500"/>
              </a:spcBef>
              <a:buSzPct val="123000"/>
              <a:buChar char="•"/>
              <a:defRPr sz="4200">
                <a:solidFill>
                  <a:srgbClr val="000000"/>
                </a:solidFill>
                <a:latin typeface="+mn-lt"/>
                <a:ea typeface="+mn-ea"/>
                <a:cs typeface="+mn-cs"/>
                <a:sym typeface="Helvetica Neue"/>
              </a:defRPr>
            </a:lvl2pPr>
            <a:lvl3pPr marL="1295400" indent="-533400" algn="l" defTabSz="2438339">
              <a:lnSpc>
                <a:spcPct val="90000"/>
              </a:lnSpc>
              <a:spcBef>
                <a:spcPts val="4500"/>
              </a:spcBef>
              <a:buSzPct val="123000"/>
              <a:buChar char="•"/>
              <a:defRPr sz="4200">
                <a:solidFill>
                  <a:srgbClr val="000000"/>
                </a:solidFill>
                <a:latin typeface="+mn-lt"/>
                <a:ea typeface="+mn-ea"/>
                <a:cs typeface="+mn-cs"/>
                <a:sym typeface="Helvetica Neue"/>
              </a:defRPr>
            </a:lvl3pPr>
            <a:lvl4pPr marL="1676400" indent="-533400" algn="l" defTabSz="2438339">
              <a:lnSpc>
                <a:spcPct val="90000"/>
              </a:lnSpc>
              <a:spcBef>
                <a:spcPts val="4500"/>
              </a:spcBef>
              <a:buSzPct val="123000"/>
              <a:buChar char="•"/>
              <a:defRPr sz="4200">
                <a:solidFill>
                  <a:srgbClr val="000000"/>
                </a:solidFill>
                <a:latin typeface="+mn-lt"/>
                <a:ea typeface="+mn-ea"/>
                <a:cs typeface="+mn-cs"/>
                <a:sym typeface="Helvetica Neue"/>
              </a:defRPr>
            </a:lvl4pPr>
            <a:lvl5pPr marL="2057400" indent="-533400" algn="l" defTabSz="2438339">
              <a:lnSpc>
                <a:spcPct val="90000"/>
              </a:lnSpc>
              <a:spcBef>
                <a:spcPts val="4500"/>
              </a:spcBef>
              <a:buSzPct val="123000"/>
              <a:buChar char="•"/>
              <a:defRPr sz="4200">
                <a:solidFill>
                  <a:srgbClr val="000000"/>
                </a:solidFill>
                <a:latin typeface="+mn-lt"/>
                <a:ea typeface="+mn-ea"/>
                <a:cs typeface="+mn-cs"/>
                <a:sym typeface="Helvetica Neue"/>
              </a:defRPr>
            </a:lvl5pPr>
          </a:lstStyle>
          <a:p>
            <a:r>
              <a:t>Slide bullet text</a:t>
            </a:r>
          </a:p>
          <a:p>
            <a:pPr lvl="1"/>
            <a:endParaRPr/>
          </a:p>
          <a:p>
            <a:pPr lvl="2"/>
            <a:endParaRPr/>
          </a:p>
          <a:p>
            <a:pPr lvl="3"/>
            <a:endParaRPr/>
          </a:p>
          <a:p>
            <a:pPr lvl="4"/>
            <a:endParaRPr/>
          </a:p>
        </p:txBody>
      </p:sp>
      <p:sp>
        <p:nvSpPr>
          <p:cNvPr id="71" name="Slide Number"/>
          <p:cNvSpPr txBox="1">
            <a:spLocks noGrp="1"/>
          </p:cNvSpPr>
          <p:nvPr>
            <p:ph type="sldNum" sz="quarter" idx="2"/>
          </p:nvPr>
        </p:nvSpPr>
        <p:spPr>
          <a:xfrm>
            <a:off x="11982348" y="12954297"/>
            <a:ext cx="409779" cy="415875"/>
          </a:xfrm>
          <a:prstGeom prst="rect">
            <a:avLst/>
          </a:prstGeom>
        </p:spPr>
        <p:txBody>
          <a:bodyPr lIns="71437" tIns="71437" rIns="71437" bIns="71437" anchor="b">
            <a:spAutoFit/>
          </a:bodyPr>
          <a:lstStyle>
            <a:lvl1pPr algn="ctr" defTabSz="821531">
              <a:defRPr sz="1800">
                <a:solidFill>
                  <a:srgbClr val="000000"/>
                </a:solidFill>
                <a:latin typeface="+mn-lt"/>
                <a:ea typeface="+mn-ea"/>
                <a:cs typeface="+mn-cs"/>
                <a:sym typeface="Helvetica Neue"/>
              </a:defRPr>
            </a:lvl1p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Section">
    <p:bg>
      <p:bgPr>
        <a:solidFill>
          <a:srgbClr val="003462"/>
        </a:solidFill>
        <a:effectLst/>
      </p:bgPr>
    </p:bg>
    <p:spTree>
      <p:nvGrpSpPr>
        <p:cNvPr id="1" name=""/>
        <p:cNvGrpSpPr/>
        <p:nvPr/>
      </p:nvGrpSpPr>
      <p:grpSpPr>
        <a:xfrm>
          <a:off x="0" y="0"/>
          <a:ext cx="0" cy="0"/>
          <a:chOff x="0" y="0"/>
          <a:chExt cx="0" cy="0"/>
        </a:xfrm>
      </p:grpSpPr>
      <p:sp>
        <p:nvSpPr>
          <p:cNvPr id="78" name="Section Title"/>
          <p:cNvSpPr txBox="1">
            <a:spLocks noGrp="1"/>
          </p:cNvSpPr>
          <p:nvPr>
            <p:ph type="title" hasCustomPrompt="1"/>
          </p:nvPr>
        </p:nvSpPr>
        <p:spPr>
          <a:xfrm>
            <a:off x="4030265" y="4536281"/>
            <a:ext cx="16323470" cy="4643438"/>
          </a:xfrm>
          <a:prstGeom prst="rect">
            <a:avLst/>
          </a:prstGeom>
        </p:spPr>
        <p:txBody>
          <a:bodyPr lIns="71437" tIns="71437" rIns="71437" bIns="71437" anchor="ctr"/>
          <a:lstStyle>
            <a:lvl1pPr algn="l" defTabSz="2438339">
              <a:lnSpc>
                <a:spcPct val="80000"/>
              </a:lnSpc>
              <a:defRPr sz="11400" spc="-228">
                <a:solidFill>
                  <a:srgbClr val="FFFFFF"/>
                </a:solidFill>
                <a:latin typeface="Helvetica Neue Medium"/>
                <a:ea typeface="Helvetica Neue Medium"/>
                <a:cs typeface="Helvetica Neue Medium"/>
                <a:sym typeface="Helvetica Neue Medium"/>
              </a:defRPr>
            </a:lvl1pPr>
          </a:lstStyle>
          <a:p>
            <a:r>
              <a:t>Section Title</a:t>
            </a:r>
          </a:p>
        </p:txBody>
      </p:sp>
      <p:sp>
        <p:nvSpPr>
          <p:cNvPr id="79" name="Slide Number"/>
          <p:cNvSpPr txBox="1">
            <a:spLocks noGrp="1"/>
          </p:cNvSpPr>
          <p:nvPr>
            <p:ph type="sldNum" sz="quarter" idx="2"/>
          </p:nvPr>
        </p:nvSpPr>
        <p:spPr>
          <a:xfrm>
            <a:off x="11982348" y="12954297"/>
            <a:ext cx="409779" cy="415875"/>
          </a:xfrm>
          <a:prstGeom prst="rect">
            <a:avLst/>
          </a:prstGeom>
        </p:spPr>
        <p:txBody>
          <a:bodyPr lIns="71437" tIns="71437" rIns="71437" bIns="71437" anchor="b">
            <a:spAutoFit/>
          </a:bodyPr>
          <a:lstStyle>
            <a:lvl1pPr algn="ctr" defTabSz="821531">
              <a:defRPr sz="1800">
                <a:solidFill>
                  <a:srgbClr val="FFFFFF"/>
                </a:solidFill>
                <a:latin typeface="+mn-lt"/>
                <a:ea typeface="+mn-ea"/>
                <a:cs typeface="+mn-cs"/>
                <a:sym typeface="Helvetica Neue"/>
              </a:defRPr>
            </a:lvl1p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Title Only">
    <p:spTree>
      <p:nvGrpSpPr>
        <p:cNvPr id="1" name=""/>
        <p:cNvGrpSpPr/>
        <p:nvPr/>
      </p:nvGrpSpPr>
      <p:grpSpPr>
        <a:xfrm>
          <a:off x="0" y="0"/>
          <a:ext cx="0" cy="0"/>
          <a:chOff x="0" y="0"/>
          <a:chExt cx="0" cy="0"/>
        </a:xfrm>
      </p:grpSpPr>
      <p:sp>
        <p:nvSpPr>
          <p:cNvPr id="86" name="Slide Title"/>
          <p:cNvSpPr txBox="1">
            <a:spLocks noGrp="1"/>
          </p:cNvSpPr>
          <p:nvPr>
            <p:ph type="title" hasCustomPrompt="1"/>
          </p:nvPr>
        </p:nvSpPr>
        <p:spPr>
          <a:xfrm>
            <a:off x="4030265" y="619125"/>
            <a:ext cx="16323470" cy="1428750"/>
          </a:xfrm>
          <a:prstGeom prst="rect">
            <a:avLst/>
          </a:prstGeom>
        </p:spPr>
        <p:txBody>
          <a:bodyPr lIns="71437" tIns="71437" rIns="71437" bIns="71437" anchor="t"/>
          <a:lstStyle>
            <a:lvl1pPr algn="l" defTabSz="2438339">
              <a:lnSpc>
                <a:spcPct val="80000"/>
              </a:lnSpc>
              <a:defRPr sz="8400" b="1" spc="-168">
                <a:solidFill>
                  <a:schemeClr val="accent1">
                    <a:hueOff val="114395"/>
                    <a:lumOff val="-24975"/>
                  </a:schemeClr>
                </a:solidFill>
                <a:latin typeface="+mn-lt"/>
                <a:ea typeface="+mn-ea"/>
                <a:cs typeface="+mn-cs"/>
                <a:sym typeface="Helvetica Neue"/>
              </a:defRPr>
            </a:lvl1pPr>
          </a:lstStyle>
          <a:p>
            <a:r>
              <a:t>Slide Title</a:t>
            </a:r>
          </a:p>
        </p:txBody>
      </p:sp>
      <p:sp>
        <p:nvSpPr>
          <p:cNvPr id="87" name="Slide Subtitle"/>
          <p:cNvSpPr txBox="1">
            <a:spLocks noGrp="1"/>
          </p:cNvSpPr>
          <p:nvPr>
            <p:ph type="body" sz="quarter" idx="21" hasCustomPrompt="1"/>
          </p:nvPr>
        </p:nvSpPr>
        <p:spPr>
          <a:xfrm>
            <a:off x="4030265" y="1987000"/>
            <a:ext cx="16323471" cy="944721"/>
          </a:xfrm>
          <a:prstGeom prst="rect">
            <a:avLst/>
          </a:prstGeom>
        </p:spPr>
        <p:txBody>
          <a:bodyPr lIns="71437" tIns="71437" rIns="71437" bIns="71437"/>
          <a:lstStyle>
            <a:lvl1pPr marL="0" indent="0" algn="l" defTabSz="825500">
              <a:defRPr b="1">
                <a:solidFill>
                  <a:srgbClr val="000000"/>
                </a:solidFill>
                <a:latin typeface="+mn-lt"/>
                <a:ea typeface="+mn-ea"/>
                <a:cs typeface="+mn-cs"/>
                <a:sym typeface="Helvetica Neue"/>
              </a:defRPr>
            </a:lvl1pPr>
          </a:lstStyle>
          <a:p>
            <a:r>
              <a:t>Slide Subtitle</a:t>
            </a:r>
          </a:p>
        </p:txBody>
      </p:sp>
      <p:sp>
        <p:nvSpPr>
          <p:cNvPr id="88" name="Slide Number"/>
          <p:cNvSpPr txBox="1">
            <a:spLocks noGrp="1"/>
          </p:cNvSpPr>
          <p:nvPr>
            <p:ph type="sldNum" sz="quarter" idx="2"/>
          </p:nvPr>
        </p:nvSpPr>
        <p:spPr>
          <a:xfrm>
            <a:off x="11982348" y="12954297"/>
            <a:ext cx="409779" cy="415875"/>
          </a:xfrm>
          <a:prstGeom prst="rect">
            <a:avLst/>
          </a:prstGeom>
        </p:spPr>
        <p:txBody>
          <a:bodyPr lIns="71437" tIns="71437" rIns="71437" bIns="71437" anchor="b">
            <a:spAutoFit/>
          </a:bodyPr>
          <a:lstStyle>
            <a:lvl1pPr algn="ctr" defTabSz="821531">
              <a:defRPr sz="1800">
                <a:solidFill>
                  <a:srgbClr val="000000"/>
                </a:solidFill>
                <a:latin typeface="+mn-lt"/>
                <a:ea typeface="+mn-ea"/>
                <a:cs typeface="+mn-cs"/>
                <a:sym typeface="Helvetica Neue"/>
              </a:defRPr>
            </a:lvl1p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Agenda">
    <p:spTree>
      <p:nvGrpSpPr>
        <p:cNvPr id="1" name=""/>
        <p:cNvGrpSpPr/>
        <p:nvPr/>
      </p:nvGrpSpPr>
      <p:grpSpPr>
        <a:xfrm>
          <a:off x="0" y="0"/>
          <a:ext cx="0" cy="0"/>
          <a:chOff x="0" y="0"/>
          <a:chExt cx="0" cy="0"/>
        </a:xfrm>
      </p:grpSpPr>
      <p:sp>
        <p:nvSpPr>
          <p:cNvPr id="95" name="Agenda Title"/>
          <p:cNvSpPr txBox="1">
            <a:spLocks noGrp="1"/>
          </p:cNvSpPr>
          <p:nvPr>
            <p:ph type="title" hasCustomPrompt="1"/>
          </p:nvPr>
        </p:nvSpPr>
        <p:spPr>
          <a:xfrm>
            <a:off x="4030265" y="625078"/>
            <a:ext cx="16323470" cy="1428751"/>
          </a:xfrm>
          <a:prstGeom prst="rect">
            <a:avLst/>
          </a:prstGeom>
        </p:spPr>
        <p:txBody>
          <a:bodyPr lIns="71437" tIns="71437" rIns="71437" bIns="71437" anchor="t"/>
          <a:lstStyle>
            <a:lvl1pPr algn="l" defTabSz="2438339">
              <a:lnSpc>
                <a:spcPct val="80000"/>
              </a:lnSpc>
              <a:defRPr sz="8400" b="1" spc="-168">
                <a:solidFill>
                  <a:schemeClr val="accent1">
                    <a:hueOff val="114395"/>
                    <a:lumOff val="-24975"/>
                  </a:schemeClr>
                </a:solidFill>
                <a:latin typeface="+mn-lt"/>
                <a:ea typeface="+mn-ea"/>
                <a:cs typeface="+mn-cs"/>
                <a:sym typeface="Helvetica Neue"/>
              </a:defRPr>
            </a:lvl1pPr>
          </a:lstStyle>
          <a:p>
            <a:r>
              <a:t>Agenda Title</a:t>
            </a:r>
          </a:p>
        </p:txBody>
      </p:sp>
      <p:sp>
        <p:nvSpPr>
          <p:cNvPr id="96" name="Agenda Subtitle"/>
          <p:cNvSpPr txBox="1">
            <a:spLocks noGrp="1"/>
          </p:cNvSpPr>
          <p:nvPr>
            <p:ph type="body" sz="quarter" idx="21" hasCustomPrompt="1"/>
          </p:nvPr>
        </p:nvSpPr>
        <p:spPr>
          <a:xfrm>
            <a:off x="4030265" y="1982390"/>
            <a:ext cx="16323471" cy="944722"/>
          </a:xfrm>
          <a:prstGeom prst="rect">
            <a:avLst/>
          </a:prstGeom>
        </p:spPr>
        <p:txBody>
          <a:bodyPr lIns="71437" tIns="71437" rIns="71437" bIns="71437"/>
          <a:lstStyle>
            <a:lvl1pPr marL="0" indent="0" algn="l" defTabSz="825500">
              <a:defRPr b="1">
                <a:solidFill>
                  <a:srgbClr val="000000"/>
                </a:solidFill>
                <a:latin typeface="+mn-lt"/>
                <a:ea typeface="+mn-ea"/>
                <a:cs typeface="+mn-cs"/>
                <a:sym typeface="Helvetica Neue"/>
              </a:defRPr>
            </a:lvl1pPr>
          </a:lstStyle>
          <a:p>
            <a:r>
              <a:t>Agenda Subtitle</a:t>
            </a:r>
          </a:p>
        </p:txBody>
      </p:sp>
      <p:sp>
        <p:nvSpPr>
          <p:cNvPr id="97" name="Body Level One…"/>
          <p:cNvSpPr txBox="1">
            <a:spLocks noGrp="1"/>
          </p:cNvSpPr>
          <p:nvPr>
            <p:ph type="body" idx="1" hasCustomPrompt="1"/>
          </p:nvPr>
        </p:nvSpPr>
        <p:spPr>
          <a:xfrm>
            <a:off x="4030265" y="4161234"/>
            <a:ext cx="16323470" cy="8572501"/>
          </a:xfrm>
          <a:prstGeom prst="rect">
            <a:avLst/>
          </a:prstGeom>
        </p:spPr>
        <p:txBody>
          <a:bodyPr lIns="71437" tIns="71437" rIns="71437" bIns="71437"/>
          <a:lstStyle>
            <a:lvl1pPr marL="0" indent="0" algn="l" defTabSz="2438339">
              <a:lnSpc>
                <a:spcPct val="90000"/>
              </a:lnSpc>
              <a:spcBef>
                <a:spcPts val="1800"/>
              </a:spcBef>
              <a:defRPr spc="-52">
                <a:solidFill>
                  <a:srgbClr val="000000"/>
                </a:solidFill>
                <a:latin typeface="+mn-lt"/>
                <a:ea typeface="+mn-ea"/>
                <a:cs typeface="+mn-cs"/>
                <a:sym typeface="Helvetica Neue"/>
              </a:defRPr>
            </a:lvl1pPr>
            <a:lvl2pPr marL="0" indent="457200" algn="l" defTabSz="2438339">
              <a:lnSpc>
                <a:spcPct val="90000"/>
              </a:lnSpc>
              <a:spcBef>
                <a:spcPts val="1800"/>
              </a:spcBef>
              <a:defRPr spc="-52">
                <a:solidFill>
                  <a:srgbClr val="000000"/>
                </a:solidFill>
                <a:latin typeface="+mn-lt"/>
                <a:ea typeface="+mn-ea"/>
                <a:cs typeface="+mn-cs"/>
                <a:sym typeface="Helvetica Neue"/>
              </a:defRPr>
            </a:lvl2pPr>
            <a:lvl3pPr marL="0" indent="914400" algn="l" defTabSz="2438339">
              <a:lnSpc>
                <a:spcPct val="90000"/>
              </a:lnSpc>
              <a:spcBef>
                <a:spcPts val="1800"/>
              </a:spcBef>
              <a:defRPr spc="-52">
                <a:solidFill>
                  <a:srgbClr val="000000"/>
                </a:solidFill>
                <a:latin typeface="+mn-lt"/>
                <a:ea typeface="+mn-ea"/>
                <a:cs typeface="+mn-cs"/>
                <a:sym typeface="Helvetica Neue"/>
              </a:defRPr>
            </a:lvl3pPr>
            <a:lvl4pPr marL="0" indent="1371600" algn="l" defTabSz="2438339">
              <a:lnSpc>
                <a:spcPct val="90000"/>
              </a:lnSpc>
              <a:spcBef>
                <a:spcPts val="1800"/>
              </a:spcBef>
              <a:defRPr spc="-52">
                <a:solidFill>
                  <a:srgbClr val="000000"/>
                </a:solidFill>
                <a:latin typeface="+mn-lt"/>
                <a:ea typeface="+mn-ea"/>
                <a:cs typeface="+mn-cs"/>
                <a:sym typeface="Helvetica Neue"/>
              </a:defRPr>
            </a:lvl4pPr>
            <a:lvl5pPr marL="0" indent="1828800" algn="l" defTabSz="2438339">
              <a:lnSpc>
                <a:spcPct val="90000"/>
              </a:lnSpc>
              <a:spcBef>
                <a:spcPts val="1800"/>
              </a:spcBef>
              <a:defRPr spc="-52">
                <a:solidFill>
                  <a:srgbClr val="000000"/>
                </a:solidFill>
                <a:latin typeface="+mn-lt"/>
                <a:ea typeface="+mn-ea"/>
                <a:cs typeface="+mn-cs"/>
                <a:sym typeface="Helvetica Neue"/>
              </a:defRPr>
            </a:lvl5pPr>
          </a:lstStyle>
          <a:p>
            <a:r>
              <a:t>Agenda Topics</a:t>
            </a:r>
          </a:p>
          <a:p>
            <a:pPr lvl="1"/>
            <a:endParaRPr/>
          </a:p>
          <a:p>
            <a:pPr lvl="2"/>
            <a:endParaRPr/>
          </a:p>
          <a:p>
            <a:pPr lvl="3"/>
            <a:endParaRPr/>
          </a:p>
          <a:p>
            <a:pPr lvl="4"/>
            <a:endParaRPr/>
          </a:p>
        </p:txBody>
      </p:sp>
      <p:sp>
        <p:nvSpPr>
          <p:cNvPr id="98" name="Slide Number"/>
          <p:cNvSpPr txBox="1">
            <a:spLocks noGrp="1"/>
          </p:cNvSpPr>
          <p:nvPr>
            <p:ph type="sldNum" sz="quarter" idx="2"/>
          </p:nvPr>
        </p:nvSpPr>
        <p:spPr>
          <a:xfrm>
            <a:off x="11982348" y="12954297"/>
            <a:ext cx="409779" cy="415875"/>
          </a:xfrm>
          <a:prstGeom prst="rect">
            <a:avLst/>
          </a:prstGeom>
        </p:spPr>
        <p:txBody>
          <a:bodyPr lIns="71437" tIns="71437" rIns="71437" bIns="71437" anchor="b">
            <a:spAutoFit/>
          </a:bodyPr>
          <a:lstStyle>
            <a:lvl1pPr algn="ctr" defTabSz="821531">
              <a:defRPr sz="1800">
                <a:solidFill>
                  <a:srgbClr val="000000"/>
                </a:solidFill>
                <a:latin typeface="+mn-lt"/>
                <a:ea typeface="+mn-ea"/>
                <a:cs typeface="+mn-cs"/>
                <a:sym typeface="Helvetica Neue"/>
              </a:defRPr>
            </a:lvl1p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2.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Google Shape;6;p1"/>
          <p:cNvSpPr/>
          <p:nvPr/>
        </p:nvSpPr>
        <p:spPr>
          <a:xfrm>
            <a:off x="-57068" y="-1"/>
            <a:ext cx="24843202" cy="13716001"/>
          </a:xfrm>
          <a:prstGeom prst="rect">
            <a:avLst/>
          </a:prstGeom>
          <a:solidFill>
            <a:srgbClr val="F0F0F0"/>
          </a:solidFill>
          <a:ln w="12700">
            <a:miter lim="400000"/>
          </a:ln>
        </p:spPr>
        <p:txBody>
          <a:bodyPr lIns="0" tIns="0" rIns="0" bIns="0" anchor="ctr"/>
          <a:lstStyle/>
          <a:p>
            <a:pPr algn="l" defTabSz="2438400">
              <a:defRPr sz="3600">
                <a:solidFill>
                  <a:srgbClr val="000000"/>
                </a:solidFill>
                <a:latin typeface="Arial"/>
                <a:ea typeface="Arial"/>
                <a:cs typeface="Arial"/>
                <a:sym typeface="Arial"/>
              </a:defRPr>
            </a:pPr>
            <a:endParaRPr/>
          </a:p>
        </p:txBody>
      </p:sp>
      <p:pic>
        <p:nvPicPr>
          <p:cNvPr id="3" name="Google Shape;10;p1" descr="Google Shape;10;p1"/>
          <p:cNvPicPr>
            <a:picLocks noChangeAspect="1"/>
          </p:cNvPicPr>
          <p:nvPr/>
        </p:nvPicPr>
        <p:blipFill>
          <a:blip r:embed="rId20"/>
          <a:stretch>
            <a:fillRect/>
          </a:stretch>
        </p:blipFill>
        <p:spPr>
          <a:xfrm>
            <a:off x="623394" y="520533"/>
            <a:ext cx="3107798" cy="2535803"/>
          </a:xfrm>
          <a:prstGeom prst="rect">
            <a:avLst/>
          </a:prstGeom>
          <a:ln w="12700">
            <a:miter lim="400000"/>
          </a:ln>
        </p:spPr>
      </p:pic>
      <p:sp>
        <p:nvSpPr>
          <p:cNvPr id="4" name="Google Shape;11;p1"/>
          <p:cNvSpPr/>
          <p:nvPr/>
        </p:nvSpPr>
        <p:spPr>
          <a:xfrm>
            <a:off x="3957333" y="1785931"/>
            <a:ext cx="19496001" cy="32005"/>
          </a:xfrm>
          <a:prstGeom prst="line">
            <a:avLst/>
          </a:prstGeom>
          <a:ln w="25400">
            <a:solidFill>
              <a:srgbClr val="405EA8"/>
            </a:solidFill>
          </a:ln>
        </p:spPr>
        <p:txBody>
          <a:bodyPr lIns="0" tIns="0" rIns="0" bIns="0"/>
          <a:lstStyle/>
          <a:p>
            <a:pPr algn="l" defTabSz="2438400">
              <a:defRPr sz="3600">
                <a:solidFill>
                  <a:srgbClr val="000000"/>
                </a:solidFill>
                <a:latin typeface="Arial"/>
                <a:ea typeface="Arial"/>
                <a:cs typeface="Arial"/>
                <a:sym typeface="Arial"/>
              </a:defRPr>
            </a:pPr>
            <a:endParaRPr/>
          </a:p>
        </p:txBody>
      </p:sp>
      <p:sp>
        <p:nvSpPr>
          <p:cNvPr id="5" name="Google Shape;12;p1"/>
          <p:cNvSpPr txBox="1"/>
          <p:nvPr/>
        </p:nvSpPr>
        <p:spPr>
          <a:xfrm>
            <a:off x="22062200" y="949466"/>
            <a:ext cx="1801601" cy="10337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43799" tIns="243799" rIns="243799" bIns="243799">
            <a:spAutoFit/>
          </a:bodyPr>
          <a:lstStyle>
            <a:lvl1pPr algn="l" defTabSz="2438400">
              <a:defRPr sz="3600">
                <a:solidFill>
                  <a:srgbClr val="000000"/>
                </a:solidFill>
                <a:latin typeface="Open Sans"/>
                <a:ea typeface="Open Sans"/>
                <a:cs typeface="Open Sans"/>
                <a:sym typeface="Open Sans"/>
              </a:defRPr>
            </a:lvl1pPr>
          </a:lstStyle>
          <a:p>
            <a:r>
              <a:t>2022</a:t>
            </a:r>
          </a:p>
        </p:txBody>
      </p:sp>
      <p:pic>
        <p:nvPicPr>
          <p:cNvPr id="6" name="Google Shape;13;p1" descr="Google Shape;13;p1"/>
          <p:cNvPicPr>
            <a:picLocks noChangeAspect="1"/>
          </p:cNvPicPr>
          <p:nvPr/>
        </p:nvPicPr>
        <p:blipFill>
          <a:blip r:embed="rId21"/>
          <a:stretch>
            <a:fillRect/>
          </a:stretch>
        </p:blipFill>
        <p:spPr>
          <a:xfrm>
            <a:off x="946466" y="10569586"/>
            <a:ext cx="544334" cy="529268"/>
          </a:xfrm>
          <a:prstGeom prst="rect">
            <a:avLst/>
          </a:prstGeom>
          <a:ln w="12700">
            <a:miter lim="400000"/>
          </a:ln>
        </p:spPr>
      </p:pic>
      <p:pic>
        <p:nvPicPr>
          <p:cNvPr id="7" name="Google Shape;14;p1" descr="Google Shape;14;p1"/>
          <p:cNvPicPr>
            <a:picLocks noChangeAspect="1"/>
          </p:cNvPicPr>
          <p:nvPr/>
        </p:nvPicPr>
        <p:blipFill>
          <a:blip r:embed="rId21"/>
          <a:stretch>
            <a:fillRect/>
          </a:stretch>
        </p:blipFill>
        <p:spPr>
          <a:xfrm>
            <a:off x="21095734" y="1038461"/>
            <a:ext cx="331001" cy="321867"/>
          </a:xfrm>
          <a:prstGeom prst="rect">
            <a:avLst/>
          </a:prstGeom>
          <a:ln w="12700">
            <a:miter lim="400000"/>
          </a:ln>
        </p:spPr>
      </p:pic>
      <p:pic>
        <p:nvPicPr>
          <p:cNvPr id="8" name="Google Shape;15;p1" descr="Google Shape;15;p1"/>
          <p:cNvPicPr>
            <a:picLocks noChangeAspect="1"/>
          </p:cNvPicPr>
          <p:nvPr/>
        </p:nvPicPr>
        <p:blipFill>
          <a:blip r:embed="rId21"/>
          <a:stretch>
            <a:fillRect/>
          </a:stretch>
        </p:blipFill>
        <p:spPr>
          <a:xfrm>
            <a:off x="21095726" y="10506063"/>
            <a:ext cx="408801" cy="397534"/>
          </a:xfrm>
          <a:prstGeom prst="rect">
            <a:avLst/>
          </a:prstGeom>
          <a:ln w="12700">
            <a:miter lim="400000"/>
          </a:ln>
        </p:spPr>
      </p:pic>
      <p:sp>
        <p:nvSpPr>
          <p:cNvPr id="9" name="Title Text"/>
          <p:cNvSpPr txBox="1">
            <a:spLocks noGrp="1"/>
          </p:cNvSpPr>
          <p:nvPr>
            <p:ph type="title"/>
          </p:nvPr>
        </p:nvSpPr>
        <p:spPr>
          <a:xfrm>
            <a:off x="831199" y="5314133"/>
            <a:ext cx="22721602" cy="179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43799" tIns="243799" rIns="243799" bIns="243799" anchor="b">
            <a:normAutofit/>
          </a:bodyPr>
          <a:lstStyle/>
          <a:p>
            <a:r>
              <a:t>Title Text</a:t>
            </a:r>
          </a:p>
        </p:txBody>
      </p:sp>
      <p:sp>
        <p:nvSpPr>
          <p:cNvPr id="10" name="Body Level One…"/>
          <p:cNvSpPr txBox="1">
            <a:spLocks noGrp="1"/>
          </p:cNvSpPr>
          <p:nvPr>
            <p:ph type="body" idx="1"/>
          </p:nvPr>
        </p:nvSpPr>
        <p:spPr>
          <a:xfrm>
            <a:off x="831199" y="7182332"/>
            <a:ext cx="22721602" cy="2113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43799" tIns="243799" rIns="243799" bIns="243799">
            <a:normAutofit/>
          </a:bodyPr>
          <a:lstStyle/>
          <a:p>
            <a:r>
              <a:t>Body Level One</a:t>
            </a:r>
          </a:p>
          <a:p>
            <a:pPr lvl="1"/>
            <a:r>
              <a:t>Body Level Two</a:t>
            </a:r>
          </a:p>
          <a:p>
            <a:pPr lvl="2"/>
            <a:r>
              <a:t>Body Level Three</a:t>
            </a:r>
          </a:p>
          <a:p>
            <a:pPr lvl="3"/>
            <a:r>
              <a:t>Body Level Four</a:t>
            </a:r>
          </a:p>
          <a:p>
            <a:pPr lvl="4"/>
            <a:r>
              <a:t>Body Level Five</a:t>
            </a:r>
          </a:p>
        </p:txBody>
      </p:sp>
      <p:sp>
        <p:nvSpPr>
          <p:cNvPr id="11" name="Slide Number"/>
          <p:cNvSpPr txBox="1">
            <a:spLocks noGrp="1"/>
          </p:cNvSpPr>
          <p:nvPr>
            <p:ph type="sldNum" sz="quarter" idx="2"/>
          </p:nvPr>
        </p:nvSpPr>
        <p:spPr>
          <a:xfrm>
            <a:off x="23188838" y="12524796"/>
            <a:ext cx="867584" cy="870499"/>
          </a:xfrm>
          <a:prstGeom prst="rect">
            <a:avLst/>
          </a:prstGeom>
          <a:ln w="12700">
            <a:miter lim="400000"/>
          </a:ln>
        </p:spPr>
        <p:txBody>
          <a:bodyPr wrap="none" lIns="243799" tIns="243799" rIns="243799" bIns="243799" anchor="ctr">
            <a:normAutofit/>
          </a:bodyPr>
          <a:lstStyle>
            <a:lvl1pPr algn="r" defTabSz="2438400">
              <a:defRPr sz="2600">
                <a:solidFill>
                  <a:srgbClr val="595959"/>
                </a:solidFill>
                <a:latin typeface="Arial"/>
                <a:ea typeface="Arial"/>
                <a:cs typeface="Arial"/>
                <a:sym typeface="Aria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Lst>
  <p:transition spd="med"/>
  <p:txStyles>
    <p:titleStyle>
      <a:lvl1pPr marL="0" marR="0" indent="0" algn="ctr" defTabSz="2438400" latinLnBrk="0">
        <a:lnSpc>
          <a:spcPct val="100000"/>
        </a:lnSpc>
        <a:spcBef>
          <a:spcPts val="0"/>
        </a:spcBef>
        <a:spcAft>
          <a:spcPts val="0"/>
        </a:spcAft>
        <a:buClrTx/>
        <a:buSzTx/>
        <a:buFontTx/>
        <a:buNone/>
        <a:tabLst/>
        <a:defRPr sz="11200" b="0" i="0" u="none" strike="noStrike" cap="none" spc="0" baseline="0">
          <a:solidFill>
            <a:srgbClr val="333132"/>
          </a:solidFill>
          <a:uFillTx/>
          <a:latin typeface="Open Sans SemiBold"/>
          <a:ea typeface="Open Sans SemiBold"/>
          <a:cs typeface="Open Sans SemiBold"/>
          <a:sym typeface="Open Sans SemiBold"/>
        </a:defRPr>
      </a:lvl1pPr>
      <a:lvl2pPr marL="0" marR="0" indent="0" algn="ctr" defTabSz="2438400" latinLnBrk="0">
        <a:lnSpc>
          <a:spcPct val="100000"/>
        </a:lnSpc>
        <a:spcBef>
          <a:spcPts val="0"/>
        </a:spcBef>
        <a:spcAft>
          <a:spcPts val="0"/>
        </a:spcAft>
        <a:buClrTx/>
        <a:buSzTx/>
        <a:buFontTx/>
        <a:buNone/>
        <a:tabLst/>
        <a:defRPr sz="11200" b="0" i="0" u="none" strike="noStrike" cap="none" spc="0" baseline="0">
          <a:solidFill>
            <a:srgbClr val="333132"/>
          </a:solidFill>
          <a:uFillTx/>
          <a:latin typeface="Open Sans SemiBold"/>
          <a:ea typeface="Open Sans SemiBold"/>
          <a:cs typeface="Open Sans SemiBold"/>
          <a:sym typeface="Open Sans SemiBold"/>
        </a:defRPr>
      </a:lvl2pPr>
      <a:lvl3pPr marL="0" marR="0" indent="0" algn="ctr" defTabSz="2438400" latinLnBrk="0">
        <a:lnSpc>
          <a:spcPct val="100000"/>
        </a:lnSpc>
        <a:spcBef>
          <a:spcPts val="0"/>
        </a:spcBef>
        <a:spcAft>
          <a:spcPts val="0"/>
        </a:spcAft>
        <a:buClrTx/>
        <a:buSzTx/>
        <a:buFontTx/>
        <a:buNone/>
        <a:tabLst/>
        <a:defRPr sz="11200" b="0" i="0" u="none" strike="noStrike" cap="none" spc="0" baseline="0">
          <a:solidFill>
            <a:srgbClr val="333132"/>
          </a:solidFill>
          <a:uFillTx/>
          <a:latin typeface="Open Sans SemiBold"/>
          <a:ea typeface="Open Sans SemiBold"/>
          <a:cs typeface="Open Sans SemiBold"/>
          <a:sym typeface="Open Sans SemiBold"/>
        </a:defRPr>
      </a:lvl3pPr>
      <a:lvl4pPr marL="0" marR="0" indent="0" algn="ctr" defTabSz="2438400" latinLnBrk="0">
        <a:lnSpc>
          <a:spcPct val="100000"/>
        </a:lnSpc>
        <a:spcBef>
          <a:spcPts val="0"/>
        </a:spcBef>
        <a:spcAft>
          <a:spcPts val="0"/>
        </a:spcAft>
        <a:buClrTx/>
        <a:buSzTx/>
        <a:buFontTx/>
        <a:buNone/>
        <a:tabLst/>
        <a:defRPr sz="11200" b="0" i="0" u="none" strike="noStrike" cap="none" spc="0" baseline="0">
          <a:solidFill>
            <a:srgbClr val="333132"/>
          </a:solidFill>
          <a:uFillTx/>
          <a:latin typeface="Open Sans SemiBold"/>
          <a:ea typeface="Open Sans SemiBold"/>
          <a:cs typeface="Open Sans SemiBold"/>
          <a:sym typeface="Open Sans SemiBold"/>
        </a:defRPr>
      </a:lvl4pPr>
      <a:lvl5pPr marL="0" marR="0" indent="0" algn="ctr" defTabSz="2438400" latinLnBrk="0">
        <a:lnSpc>
          <a:spcPct val="100000"/>
        </a:lnSpc>
        <a:spcBef>
          <a:spcPts val="0"/>
        </a:spcBef>
        <a:spcAft>
          <a:spcPts val="0"/>
        </a:spcAft>
        <a:buClrTx/>
        <a:buSzTx/>
        <a:buFontTx/>
        <a:buNone/>
        <a:tabLst/>
        <a:defRPr sz="11200" b="0" i="0" u="none" strike="noStrike" cap="none" spc="0" baseline="0">
          <a:solidFill>
            <a:srgbClr val="333132"/>
          </a:solidFill>
          <a:uFillTx/>
          <a:latin typeface="Open Sans SemiBold"/>
          <a:ea typeface="Open Sans SemiBold"/>
          <a:cs typeface="Open Sans SemiBold"/>
          <a:sym typeface="Open Sans SemiBold"/>
        </a:defRPr>
      </a:lvl5pPr>
      <a:lvl6pPr marL="0" marR="0" indent="0" algn="ctr" defTabSz="2438400" latinLnBrk="0">
        <a:lnSpc>
          <a:spcPct val="100000"/>
        </a:lnSpc>
        <a:spcBef>
          <a:spcPts val="0"/>
        </a:spcBef>
        <a:spcAft>
          <a:spcPts val="0"/>
        </a:spcAft>
        <a:buClrTx/>
        <a:buSzTx/>
        <a:buFontTx/>
        <a:buNone/>
        <a:tabLst/>
        <a:defRPr sz="11200" b="0" i="0" u="none" strike="noStrike" cap="none" spc="0" baseline="0">
          <a:solidFill>
            <a:srgbClr val="333132"/>
          </a:solidFill>
          <a:uFillTx/>
          <a:latin typeface="Open Sans SemiBold"/>
          <a:ea typeface="Open Sans SemiBold"/>
          <a:cs typeface="Open Sans SemiBold"/>
          <a:sym typeface="Open Sans SemiBold"/>
        </a:defRPr>
      </a:lvl6pPr>
      <a:lvl7pPr marL="0" marR="0" indent="0" algn="ctr" defTabSz="2438400" latinLnBrk="0">
        <a:lnSpc>
          <a:spcPct val="100000"/>
        </a:lnSpc>
        <a:spcBef>
          <a:spcPts val="0"/>
        </a:spcBef>
        <a:spcAft>
          <a:spcPts val="0"/>
        </a:spcAft>
        <a:buClrTx/>
        <a:buSzTx/>
        <a:buFontTx/>
        <a:buNone/>
        <a:tabLst/>
        <a:defRPr sz="11200" b="0" i="0" u="none" strike="noStrike" cap="none" spc="0" baseline="0">
          <a:solidFill>
            <a:srgbClr val="333132"/>
          </a:solidFill>
          <a:uFillTx/>
          <a:latin typeface="Open Sans SemiBold"/>
          <a:ea typeface="Open Sans SemiBold"/>
          <a:cs typeface="Open Sans SemiBold"/>
          <a:sym typeface="Open Sans SemiBold"/>
        </a:defRPr>
      </a:lvl7pPr>
      <a:lvl8pPr marL="0" marR="0" indent="0" algn="ctr" defTabSz="2438400" latinLnBrk="0">
        <a:lnSpc>
          <a:spcPct val="100000"/>
        </a:lnSpc>
        <a:spcBef>
          <a:spcPts val="0"/>
        </a:spcBef>
        <a:spcAft>
          <a:spcPts val="0"/>
        </a:spcAft>
        <a:buClrTx/>
        <a:buSzTx/>
        <a:buFontTx/>
        <a:buNone/>
        <a:tabLst/>
        <a:defRPr sz="11200" b="0" i="0" u="none" strike="noStrike" cap="none" spc="0" baseline="0">
          <a:solidFill>
            <a:srgbClr val="333132"/>
          </a:solidFill>
          <a:uFillTx/>
          <a:latin typeface="Open Sans SemiBold"/>
          <a:ea typeface="Open Sans SemiBold"/>
          <a:cs typeface="Open Sans SemiBold"/>
          <a:sym typeface="Open Sans SemiBold"/>
        </a:defRPr>
      </a:lvl8pPr>
      <a:lvl9pPr marL="0" marR="0" indent="0" algn="ctr" defTabSz="2438400" latinLnBrk="0">
        <a:lnSpc>
          <a:spcPct val="100000"/>
        </a:lnSpc>
        <a:spcBef>
          <a:spcPts val="0"/>
        </a:spcBef>
        <a:spcAft>
          <a:spcPts val="0"/>
        </a:spcAft>
        <a:buClrTx/>
        <a:buSzTx/>
        <a:buFontTx/>
        <a:buNone/>
        <a:tabLst/>
        <a:defRPr sz="11200" b="0" i="0" u="none" strike="noStrike" cap="none" spc="0" baseline="0">
          <a:solidFill>
            <a:srgbClr val="333132"/>
          </a:solidFill>
          <a:uFillTx/>
          <a:latin typeface="Open Sans SemiBold"/>
          <a:ea typeface="Open Sans SemiBold"/>
          <a:cs typeface="Open Sans SemiBold"/>
          <a:sym typeface="Open Sans SemiBold"/>
        </a:defRPr>
      </a:lvl9pPr>
    </p:titleStyle>
    <p:bodyStyle>
      <a:lvl1pPr marL="914400" marR="0" indent="-800100" algn="ctr" defTabSz="2438400" latinLnBrk="0">
        <a:lnSpc>
          <a:spcPct val="100000"/>
        </a:lnSpc>
        <a:spcBef>
          <a:spcPts val="0"/>
        </a:spcBef>
        <a:spcAft>
          <a:spcPts val="0"/>
        </a:spcAft>
        <a:buClrTx/>
        <a:buSzTx/>
        <a:buFontTx/>
        <a:buNone/>
        <a:tabLst/>
        <a:defRPr sz="5200" b="0" i="0" u="none" strike="noStrike" cap="none" spc="0" baseline="0">
          <a:solidFill>
            <a:srgbClr val="F4C31D"/>
          </a:solidFill>
          <a:uFillTx/>
          <a:latin typeface="Open Sans"/>
          <a:ea typeface="Open Sans"/>
          <a:cs typeface="Open Sans"/>
          <a:sym typeface="Open Sans"/>
        </a:defRPr>
      </a:lvl1pPr>
      <a:lvl2pPr marL="914400" marR="0" indent="-317500" algn="ctr" defTabSz="2438400" latinLnBrk="0">
        <a:lnSpc>
          <a:spcPct val="100000"/>
        </a:lnSpc>
        <a:spcBef>
          <a:spcPts val="0"/>
        </a:spcBef>
        <a:spcAft>
          <a:spcPts val="0"/>
        </a:spcAft>
        <a:buClrTx/>
        <a:buSzTx/>
        <a:buFontTx/>
        <a:buNone/>
        <a:tabLst/>
        <a:defRPr sz="5200" b="0" i="0" u="none" strike="noStrike" cap="none" spc="0" baseline="0">
          <a:solidFill>
            <a:srgbClr val="F4C31D"/>
          </a:solidFill>
          <a:uFillTx/>
          <a:latin typeface="Open Sans"/>
          <a:ea typeface="Open Sans"/>
          <a:cs typeface="Open Sans"/>
          <a:sym typeface="Open Sans"/>
        </a:defRPr>
      </a:lvl2pPr>
      <a:lvl3pPr marL="914400" marR="0" indent="139700" algn="ctr" defTabSz="2438400" latinLnBrk="0">
        <a:lnSpc>
          <a:spcPct val="100000"/>
        </a:lnSpc>
        <a:spcBef>
          <a:spcPts val="0"/>
        </a:spcBef>
        <a:spcAft>
          <a:spcPts val="0"/>
        </a:spcAft>
        <a:buClrTx/>
        <a:buSzTx/>
        <a:buFontTx/>
        <a:buNone/>
        <a:tabLst/>
        <a:defRPr sz="5200" b="0" i="0" u="none" strike="noStrike" cap="none" spc="0" baseline="0">
          <a:solidFill>
            <a:srgbClr val="F4C31D"/>
          </a:solidFill>
          <a:uFillTx/>
          <a:latin typeface="Open Sans"/>
          <a:ea typeface="Open Sans"/>
          <a:cs typeface="Open Sans"/>
          <a:sym typeface="Open Sans"/>
        </a:defRPr>
      </a:lvl3pPr>
      <a:lvl4pPr marL="914400" marR="0" indent="596900" algn="ctr" defTabSz="2438400" latinLnBrk="0">
        <a:lnSpc>
          <a:spcPct val="100000"/>
        </a:lnSpc>
        <a:spcBef>
          <a:spcPts val="0"/>
        </a:spcBef>
        <a:spcAft>
          <a:spcPts val="0"/>
        </a:spcAft>
        <a:buClrTx/>
        <a:buSzTx/>
        <a:buFontTx/>
        <a:buNone/>
        <a:tabLst/>
        <a:defRPr sz="5200" b="0" i="0" u="none" strike="noStrike" cap="none" spc="0" baseline="0">
          <a:solidFill>
            <a:srgbClr val="F4C31D"/>
          </a:solidFill>
          <a:uFillTx/>
          <a:latin typeface="Open Sans"/>
          <a:ea typeface="Open Sans"/>
          <a:cs typeface="Open Sans"/>
          <a:sym typeface="Open Sans"/>
        </a:defRPr>
      </a:lvl4pPr>
      <a:lvl5pPr marL="914400" marR="0" indent="1054100" algn="ctr" defTabSz="2438400" latinLnBrk="0">
        <a:lnSpc>
          <a:spcPct val="100000"/>
        </a:lnSpc>
        <a:spcBef>
          <a:spcPts val="0"/>
        </a:spcBef>
        <a:spcAft>
          <a:spcPts val="0"/>
        </a:spcAft>
        <a:buClrTx/>
        <a:buSzTx/>
        <a:buFontTx/>
        <a:buNone/>
        <a:tabLst/>
        <a:defRPr sz="5200" b="0" i="0" u="none" strike="noStrike" cap="none" spc="0" baseline="0">
          <a:solidFill>
            <a:srgbClr val="F4C31D"/>
          </a:solidFill>
          <a:uFillTx/>
          <a:latin typeface="Open Sans"/>
          <a:ea typeface="Open Sans"/>
          <a:cs typeface="Open Sans"/>
          <a:sym typeface="Open Sans"/>
        </a:defRPr>
      </a:lvl5pPr>
      <a:lvl6pPr marL="914400" marR="0" indent="1511300" algn="ctr" defTabSz="2438400" latinLnBrk="0">
        <a:lnSpc>
          <a:spcPct val="100000"/>
        </a:lnSpc>
        <a:spcBef>
          <a:spcPts val="0"/>
        </a:spcBef>
        <a:spcAft>
          <a:spcPts val="0"/>
        </a:spcAft>
        <a:buClrTx/>
        <a:buSzTx/>
        <a:buFontTx/>
        <a:buNone/>
        <a:tabLst/>
        <a:defRPr sz="5200" b="0" i="0" u="none" strike="noStrike" cap="none" spc="0" baseline="0">
          <a:solidFill>
            <a:srgbClr val="F4C31D"/>
          </a:solidFill>
          <a:uFillTx/>
          <a:latin typeface="Open Sans"/>
          <a:ea typeface="Open Sans"/>
          <a:cs typeface="Open Sans"/>
          <a:sym typeface="Open Sans"/>
        </a:defRPr>
      </a:lvl6pPr>
      <a:lvl7pPr marL="914400" marR="0" indent="1968500" algn="ctr" defTabSz="2438400" latinLnBrk="0">
        <a:lnSpc>
          <a:spcPct val="100000"/>
        </a:lnSpc>
        <a:spcBef>
          <a:spcPts val="0"/>
        </a:spcBef>
        <a:spcAft>
          <a:spcPts val="0"/>
        </a:spcAft>
        <a:buClrTx/>
        <a:buSzTx/>
        <a:buFontTx/>
        <a:buNone/>
        <a:tabLst/>
        <a:defRPr sz="5200" b="0" i="0" u="none" strike="noStrike" cap="none" spc="0" baseline="0">
          <a:solidFill>
            <a:srgbClr val="F4C31D"/>
          </a:solidFill>
          <a:uFillTx/>
          <a:latin typeface="Open Sans"/>
          <a:ea typeface="Open Sans"/>
          <a:cs typeface="Open Sans"/>
          <a:sym typeface="Open Sans"/>
        </a:defRPr>
      </a:lvl7pPr>
      <a:lvl8pPr marL="914400" marR="0" indent="2425700" algn="ctr" defTabSz="2438400" latinLnBrk="0">
        <a:lnSpc>
          <a:spcPct val="100000"/>
        </a:lnSpc>
        <a:spcBef>
          <a:spcPts val="0"/>
        </a:spcBef>
        <a:spcAft>
          <a:spcPts val="0"/>
        </a:spcAft>
        <a:buClrTx/>
        <a:buSzTx/>
        <a:buFontTx/>
        <a:buNone/>
        <a:tabLst/>
        <a:defRPr sz="5200" b="0" i="0" u="none" strike="noStrike" cap="none" spc="0" baseline="0">
          <a:solidFill>
            <a:srgbClr val="F4C31D"/>
          </a:solidFill>
          <a:uFillTx/>
          <a:latin typeface="Open Sans"/>
          <a:ea typeface="Open Sans"/>
          <a:cs typeface="Open Sans"/>
          <a:sym typeface="Open Sans"/>
        </a:defRPr>
      </a:lvl8pPr>
      <a:lvl9pPr marL="914400" marR="0" indent="2882900" algn="ctr" defTabSz="2438400" latinLnBrk="0">
        <a:lnSpc>
          <a:spcPct val="100000"/>
        </a:lnSpc>
        <a:spcBef>
          <a:spcPts val="0"/>
        </a:spcBef>
        <a:spcAft>
          <a:spcPts val="0"/>
        </a:spcAft>
        <a:buClrTx/>
        <a:buSzTx/>
        <a:buFontTx/>
        <a:buNone/>
        <a:tabLst/>
        <a:defRPr sz="5200" b="0" i="0" u="none" strike="noStrike" cap="none" spc="0" baseline="0">
          <a:solidFill>
            <a:srgbClr val="F4C31D"/>
          </a:solidFill>
          <a:uFillTx/>
          <a:latin typeface="Open Sans"/>
          <a:ea typeface="Open Sans"/>
          <a:cs typeface="Open Sans"/>
          <a:sym typeface="Open Sans"/>
        </a:defRPr>
      </a:lvl9pPr>
    </p:bodyStyle>
    <p:otherStyle>
      <a:lvl1pPr marL="0" marR="0" indent="0" algn="r" defTabSz="2438400" latinLnBrk="0">
        <a:lnSpc>
          <a:spcPct val="100000"/>
        </a:lnSpc>
        <a:spcBef>
          <a:spcPts val="0"/>
        </a:spcBef>
        <a:spcAft>
          <a:spcPts val="0"/>
        </a:spcAft>
        <a:buClrTx/>
        <a:buSzTx/>
        <a:buFontTx/>
        <a:buNone/>
        <a:tabLst/>
        <a:defRPr sz="2600" b="0" i="0" u="none" strike="noStrike" cap="none" spc="0" baseline="0">
          <a:solidFill>
            <a:schemeClr val="tx1"/>
          </a:solidFill>
          <a:uFillTx/>
          <a:latin typeface="+mn-lt"/>
          <a:ea typeface="+mn-ea"/>
          <a:cs typeface="+mn-cs"/>
          <a:sym typeface="Arial"/>
        </a:defRPr>
      </a:lvl1pPr>
      <a:lvl2pPr marL="0" marR="0" indent="0" algn="r" defTabSz="2438400" latinLnBrk="0">
        <a:lnSpc>
          <a:spcPct val="100000"/>
        </a:lnSpc>
        <a:spcBef>
          <a:spcPts val="0"/>
        </a:spcBef>
        <a:spcAft>
          <a:spcPts val="0"/>
        </a:spcAft>
        <a:buClrTx/>
        <a:buSzTx/>
        <a:buFontTx/>
        <a:buNone/>
        <a:tabLst/>
        <a:defRPr sz="2600" b="0" i="0" u="none" strike="noStrike" cap="none" spc="0" baseline="0">
          <a:solidFill>
            <a:schemeClr val="tx1"/>
          </a:solidFill>
          <a:uFillTx/>
          <a:latin typeface="+mn-lt"/>
          <a:ea typeface="+mn-ea"/>
          <a:cs typeface="+mn-cs"/>
          <a:sym typeface="Arial"/>
        </a:defRPr>
      </a:lvl2pPr>
      <a:lvl3pPr marL="0" marR="0" indent="0" algn="r" defTabSz="2438400" latinLnBrk="0">
        <a:lnSpc>
          <a:spcPct val="100000"/>
        </a:lnSpc>
        <a:spcBef>
          <a:spcPts val="0"/>
        </a:spcBef>
        <a:spcAft>
          <a:spcPts val="0"/>
        </a:spcAft>
        <a:buClrTx/>
        <a:buSzTx/>
        <a:buFontTx/>
        <a:buNone/>
        <a:tabLst/>
        <a:defRPr sz="2600" b="0" i="0" u="none" strike="noStrike" cap="none" spc="0" baseline="0">
          <a:solidFill>
            <a:schemeClr val="tx1"/>
          </a:solidFill>
          <a:uFillTx/>
          <a:latin typeface="+mn-lt"/>
          <a:ea typeface="+mn-ea"/>
          <a:cs typeface="+mn-cs"/>
          <a:sym typeface="Arial"/>
        </a:defRPr>
      </a:lvl3pPr>
      <a:lvl4pPr marL="0" marR="0" indent="0" algn="r" defTabSz="2438400" latinLnBrk="0">
        <a:lnSpc>
          <a:spcPct val="100000"/>
        </a:lnSpc>
        <a:spcBef>
          <a:spcPts val="0"/>
        </a:spcBef>
        <a:spcAft>
          <a:spcPts val="0"/>
        </a:spcAft>
        <a:buClrTx/>
        <a:buSzTx/>
        <a:buFontTx/>
        <a:buNone/>
        <a:tabLst/>
        <a:defRPr sz="2600" b="0" i="0" u="none" strike="noStrike" cap="none" spc="0" baseline="0">
          <a:solidFill>
            <a:schemeClr val="tx1"/>
          </a:solidFill>
          <a:uFillTx/>
          <a:latin typeface="+mn-lt"/>
          <a:ea typeface="+mn-ea"/>
          <a:cs typeface="+mn-cs"/>
          <a:sym typeface="Arial"/>
        </a:defRPr>
      </a:lvl4pPr>
      <a:lvl5pPr marL="0" marR="0" indent="0" algn="r" defTabSz="2438400" latinLnBrk="0">
        <a:lnSpc>
          <a:spcPct val="100000"/>
        </a:lnSpc>
        <a:spcBef>
          <a:spcPts val="0"/>
        </a:spcBef>
        <a:spcAft>
          <a:spcPts val="0"/>
        </a:spcAft>
        <a:buClrTx/>
        <a:buSzTx/>
        <a:buFontTx/>
        <a:buNone/>
        <a:tabLst/>
        <a:defRPr sz="2600" b="0" i="0" u="none" strike="noStrike" cap="none" spc="0" baseline="0">
          <a:solidFill>
            <a:schemeClr val="tx1"/>
          </a:solidFill>
          <a:uFillTx/>
          <a:latin typeface="+mn-lt"/>
          <a:ea typeface="+mn-ea"/>
          <a:cs typeface="+mn-cs"/>
          <a:sym typeface="Arial"/>
        </a:defRPr>
      </a:lvl5pPr>
      <a:lvl6pPr marL="0" marR="0" indent="0" algn="r" defTabSz="2438400" latinLnBrk="0">
        <a:lnSpc>
          <a:spcPct val="100000"/>
        </a:lnSpc>
        <a:spcBef>
          <a:spcPts val="0"/>
        </a:spcBef>
        <a:spcAft>
          <a:spcPts val="0"/>
        </a:spcAft>
        <a:buClrTx/>
        <a:buSzTx/>
        <a:buFontTx/>
        <a:buNone/>
        <a:tabLst/>
        <a:defRPr sz="2600" b="0" i="0" u="none" strike="noStrike" cap="none" spc="0" baseline="0">
          <a:solidFill>
            <a:schemeClr val="tx1"/>
          </a:solidFill>
          <a:uFillTx/>
          <a:latin typeface="+mn-lt"/>
          <a:ea typeface="+mn-ea"/>
          <a:cs typeface="+mn-cs"/>
          <a:sym typeface="Arial"/>
        </a:defRPr>
      </a:lvl6pPr>
      <a:lvl7pPr marL="0" marR="0" indent="0" algn="r" defTabSz="2438400" latinLnBrk="0">
        <a:lnSpc>
          <a:spcPct val="100000"/>
        </a:lnSpc>
        <a:spcBef>
          <a:spcPts val="0"/>
        </a:spcBef>
        <a:spcAft>
          <a:spcPts val="0"/>
        </a:spcAft>
        <a:buClrTx/>
        <a:buSzTx/>
        <a:buFontTx/>
        <a:buNone/>
        <a:tabLst/>
        <a:defRPr sz="2600" b="0" i="0" u="none" strike="noStrike" cap="none" spc="0" baseline="0">
          <a:solidFill>
            <a:schemeClr val="tx1"/>
          </a:solidFill>
          <a:uFillTx/>
          <a:latin typeface="+mn-lt"/>
          <a:ea typeface="+mn-ea"/>
          <a:cs typeface="+mn-cs"/>
          <a:sym typeface="Arial"/>
        </a:defRPr>
      </a:lvl7pPr>
      <a:lvl8pPr marL="0" marR="0" indent="0" algn="r" defTabSz="2438400" latinLnBrk="0">
        <a:lnSpc>
          <a:spcPct val="100000"/>
        </a:lnSpc>
        <a:spcBef>
          <a:spcPts val="0"/>
        </a:spcBef>
        <a:spcAft>
          <a:spcPts val="0"/>
        </a:spcAft>
        <a:buClrTx/>
        <a:buSzTx/>
        <a:buFontTx/>
        <a:buNone/>
        <a:tabLst/>
        <a:defRPr sz="2600" b="0" i="0" u="none" strike="noStrike" cap="none" spc="0" baseline="0">
          <a:solidFill>
            <a:schemeClr val="tx1"/>
          </a:solidFill>
          <a:uFillTx/>
          <a:latin typeface="+mn-lt"/>
          <a:ea typeface="+mn-ea"/>
          <a:cs typeface="+mn-cs"/>
          <a:sym typeface="Arial"/>
        </a:defRPr>
      </a:lvl8pPr>
      <a:lvl9pPr marL="0" marR="0" indent="0" algn="r" defTabSz="2438400" latinLnBrk="0">
        <a:lnSpc>
          <a:spcPct val="100000"/>
        </a:lnSpc>
        <a:spcBef>
          <a:spcPts val="0"/>
        </a:spcBef>
        <a:spcAft>
          <a:spcPts val="0"/>
        </a:spcAft>
        <a:buClrTx/>
        <a:buSzTx/>
        <a:buFontTx/>
        <a:buNone/>
        <a:tabLst/>
        <a:defRPr sz="2600" b="0" i="0" u="none" strike="noStrike" cap="none" spc="0" baseline="0">
          <a:solidFill>
            <a:schemeClr val="tx1"/>
          </a:solidFill>
          <a:uFillTx/>
          <a:latin typeface="+mn-lt"/>
          <a:ea typeface="+mn-ea"/>
          <a:cs typeface="+mn-cs"/>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5.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0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10.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jpeg"/></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Layout" Target="../slideLayouts/slideLayout15.xml"/><Relationship Id="rId5" Type="http://schemas.openxmlformats.org/officeDocument/2006/relationships/image" Target="../media/image24.png"/><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8" Type="http://schemas.openxmlformats.org/officeDocument/2006/relationships/image" Target="../media/image34.jpeg"/><Relationship Id="rId3" Type="http://schemas.openxmlformats.org/officeDocument/2006/relationships/image" Target="../media/image29.jpeg"/><Relationship Id="rId7" Type="http://schemas.openxmlformats.org/officeDocument/2006/relationships/image" Target="../media/image33.jpeg"/><Relationship Id="rId2" Type="http://schemas.openxmlformats.org/officeDocument/2006/relationships/notesSlide" Target="../notesSlides/notesSlide3.xml"/><Relationship Id="rId1" Type="http://schemas.openxmlformats.org/officeDocument/2006/relationships/slideLayout" Target="../slideLayouts/slideLayout15.xml"/><Relationship Id="rId6" Type="http://schemas.openxmlformats.org/officeDocument/2006/relationships/image" Target="../media/image32.jpeg"/><Relationship Id="rId5" Type="http://schemas.openxmlformats.org/officeDocument/2006/relationships/image" Target="../media/image31.jpeg"/><Relationship Id="rId4" Type="http://schemas.openxmlformats.org/officeDocument/2006/relationships/image" Target="../media/image30.jpeg"/></Relationships>
</file>

<file path=ppt/slides/_rels/slide35.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5.xml"/></Relationships>
</file>

<file path=ppt/slides/_rels/slide4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5.xml"/></Relationships>
</file>

<file path=ppt/slides/_rels/slide4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15.xml"/></Relationships>
</file>

<file path=ppt/slides/_rels/slide45.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15.xml"/></Relationships>
</file>

<file path=ppt/slides/_rels/slide46.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15.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6.png"/><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5.xml"/></Relationships>
</file>

<file path=ppt/slides/_rels/slide50.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4.xml"/><Relationship Id="rId1" Type="http://schemas.openxmlformats.org/officeDocument/2006/relationships/slideLayout" Target="../slideLayouts/slideLayout15.xml"/><Relationship Id="rId4" Type="http://schemas.openxmlformats.org/officeDocument/2006/relationships/image" Target="../media/image49.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55.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jpeg"/><Relationship Id="rId1" Type="http://schemas.openxmlformats.org/officeDocument/2006/relationships/slideLayout" Target="../slideLayouts/slideLayout15.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59.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15.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61.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15.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3.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15.xml"/></Relationships>
</file>

<file path=ppt/slides/_rels/slide6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5.xml"/></Relationships>
</file>

<file path=ppt/slides/_rels/slide6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5.xml"/></Relationships>
</file>

<file path=ppt/slides/_rels/slide6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5.xml"/></Relationships>
</file>

<file path=ppt/slides/_rels/slide67.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15.xml"/></Relationships>
</file>

<file path=ppt/slides/_rels/slide6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5.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5.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15.xml"/></Relationships>
</file>

<file path=ppt/slides/_rels/slide72.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15.xml"/></Relationships>
</file>

<file path=ppt/slides/_rels/slide73.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15.xml"/></Relationships>
</file>

<file path=ppt/slides/_rels/slide7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5.xml"/></Relationships>
</file>

<file path=ppt/slides/_rels/slide7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5.xml"/></Relationships>
</file>

<file path=ppt/slides/_rels/slide7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5.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5.xml"/></Relationships>
</file>

<file path=ppt/slides/_rels/slide79.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15.xml"/></Relationships>
</file>

<file path=ppt/slides/_rels/slide8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15.xml"/></Relationships>
</file>

<file path=ppt/slides/_rels/slide81.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5.xml"/></Relationships>
</file>

<file path=ppt/slides/_rels/slide82.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5.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8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3.xml"/><Relationship Id="rId1" Type="http://schemas.openxmlformats.org/officeDocument/2006/relationships/slideLayout" Target="../slideLayouts/slideLayout15.xml"/><Relationship Id="rId4" Type="http://schemas.openxmlformats.org/officeDocument/2006/relationships/image" Target="../media/image74.png"/></Relationships>
</file>

<file path=ppt/slides/_rels/slide8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8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5.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15.xml"/></Relationships>
</file>

<file path=ppt/slides/_rels/slide92.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15.xml"/></Relationships>
</file>

<file path=ppt/slides/_rels/slide9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15.xml"/></Relationships>
</file>

<file path=ppt/slides/_rels/slide94.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15.xml"/></Relationships>
</file>

<file path=ppt/slides/_rels/slide95.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15.xml"/></Relationships>
</file>

<file path=ppt/slides/_rels/slide96.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15.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Kako biti “igrač” u…"/>
          <p:cNvSpPr txBox="1">
            <a:spLocks noGrp="1"/>
          </p:cNvSpPr>
          <p:nvPr>
            <p:ph type="ctrTitle"/>
          </p:nvPr>
        </p:nvSpPr>
        <p:spPr>
          <a:xfrm>
            <a:off x="4068365" y="2607468"/>
            <a:ext cx="16325237" cy="4643439"/>
          </a:xfrm>
          <a:prstGeom prst="rect">
            <a:avLst/>
          </a:prstGeom>
        </p:spPr>
        <p:txBody>
          <a:bodyPr/>
          <a:lstStyle/>
          <a:p>
            <a:pPr>
              <a:defRPr b="0">
                <a:latin typeface="Avenir Heavy"/>
                <a:ea typeface="Avenir Heavy"/>
                <a:cs typeface="Avenir Heavy"/>
                <a:sym typeface="Avenir Heavy"/>
              </a:defRPr>
            </a:pPr>
            <a:r>
              <a:t>Kako biti “igrač” u </a:t>
            </a:r>
          </a:p>
          <a:p>
            <a:pPr>
              <a:defRPr b="0">
                <a:latin typeface="Avenir Heavy"/>
                <a:ea typeface="Avenir Heavy"/>
                <a:cs typeface="Avenir Heavy"/>
                <a:sym typeface="Avenir Heavy"/>
              </a:defRPr>
            </a:pPr>
            <a:r>
              <a:t>Cloud igri</a:t>
            </a:r>
          </a:p>
        </p:txBody>
      </p:sp>
      <p:sp>
        <p:nvSpPr>
          <p:cNvPr id="187" name="Otkrijte snagu AWS optimizacije troškova u svrhu unapredjenja poslovanja"/>
          <p:cNvSpPr txBox="1">
            <a:spLocks noGrp="1"/>
          </p:cNvSpPr>
          <p:nvPr>
            <p:ph type="subTitle" sz="quarter" idx="1"/>
          </p:nvPr>
        </p:nvSpPr>
        <p:spPr>
          <a:xfrm>
            <a:off x="4068365" y="7179468"/>
            <a:ext cx="16323470" cy="2048062"/>
          </a:xfrm>
          <a:prstGeom prst="rect">
            <a:avLst/>
          </a:prstGeom>
        </p:spPr>
        <p:txBody>
          <a:bodyPr/>
          <a:lstStyle>
            <a:lvl1pPr>
              <a:defRPr sz="5000" b="0">
                <a:solidFill>
                  <a:schemeClr val="accent4">
                    <a:hueOff val="-476017"/>
                    <a:lumOff val="-10042"/>
                  </a:schemeClr>
                </a:solidFill>
                <a:latin typeface="Avenir Heavy"/>
                <a:ea typeface="Avenir Heavy"/>
                <a:cs typeface="Avenir Heavy"/>
                <a:sym typeface="Avenir Heavy"/>
              </a:defRPr>
            </a:lvl1pPr>
          </a:lstStyle>
          <a:p>
            <a:r>
              <a:t>Otkrijte snagu AWS optimizacije troškova u svrhu unapredjenja poslovanja</a:t>
            </a:r>
          </a:p>
        </p:txBody>
      </p:sp>
      <p:sp>
        <p:nvSpPr>
          <p:cNvPr id="188" name="@ JavaCro23…"/>
          <p:cNvSpPr txBox="1"/>
          <p:nvPr/>
        </p:nvSpPr>
        <p:spPr>
          <a:xfrm>
            <a:off x="3316803" y="10697619"/>
            <a:ext cx="12532199" cy="186990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b">
            <a:normAutofit/>
          </a:bodyPr>
          <a:lstStyle/>
          <a:p>
            <a:pPr algn="l" defTabSz="825500">
              <a:defRPr sz="3200">
                <a:solidFill>
                  <a:srgbClr val="FFFFFF"/>
                </a:solidFill>
                <a:latin typeface="Avenir Heavy"/>
                <a:ea typeface="Avenir Heavy"/>
                <a:cs typeface="Avenir Heavy"/>
                <a:sym typeface="Avenir Heavy"/>
              </a:defRPr>
            </a:pPr>
            <a:r>
              <a:t>@ JavaCro23</a:t>
            </a:r>
          </a:p>
          <a:p>
            <a:pPr algn="l" defTabSz="825500">
              <a:defRPr sz="3200">
                <a:solidFill>
                  <a:srgbClr val="FFFFFF"/>
                </a:solidFill>
                <a:latin typeface="Avenir Heavy"/>
                <a:ea typeface="Avenir Heavy"/>
                <a:cs typeface="Avenir Heavy"/>
                <a:sym typeface="Avenir Heavy"/>
              </a:defRPr>
            </a:pPr>
            <a:r>
              <a:t>Utorak 17. Oktobar 2023. </a:t>
            </a:r>
          </a:p>
          <a:p>
            <a:pPr algn="l" defTabSz="825500">
              <a:defRPr sz="3200">
                <a:solidFill>
                  <a:srgbClr val="FFFFFF"/>
                </a:solidFill>
                <a:latin typeface="Avenir Heavy"/>
                <a:ea typeface="Avenir Heavy"/>
                <a:cs typeface="Avenir Heavy"/>
                <a:sym typeface="Avenir Heavy"/>
              </a:defRPr>
            </a:pPr>
            <a:r>
              <a:t>Hotel Istra - Rovinj/Hrvatska</a:t>
            </a:r>
          </a:p>
        </p:txBody>
      </p:sp>
      <p:pic>
        <p:nvPicPr>
          <p:cNvPr id="189" name="javacro-23-logo.png" descr="javacro-23-logo.png"/>
          <p:cNvPicPr>
            <a:picLocks noChangeAspect="1"/>
          </p:cNvPicPr>
          <p:nvPr/>
        </p:nvPicPr>
        <p:blipFill>
          <a:blip r:embed="rId2"/>
          <a:stretch>
            <a:fillRect/>
          </a:stretch>
        </p:blipFill>
        <p:spPr>
          <a:xfrm>
            <a:off x="14674434" y="1046894"/>
            <a:ext cx="6591301" cy="1409701"/>
          </a:xfrm>
          <a:prstGeom prst="rect">
            <a:avLst/>
          </a:prstGeom>
          <a:ln w="12700">
            <a:miter lim="400000"/>
          </a:ln>
        </p:spPr>
      </p:pic>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0" name="ECG-CostOptimization-009a.png" descr="ECG-CostOptimization-009a.png"/>
          <p:cNvPicPr>
            <a:picLocks noChangeAspect="1"/>
          </p:cNvPicPr>
          <p:nvPr/>
        </p:nvPicPr>
        <p:blipFill>
          <a:blip r:embed="rId2"/>
          <a:stretch>
            <a:fillRect/>
          </a:stretch>
        </p:blipFill>
        <p:spPr>
          <a:xfrm>
            <a:off x="2963672" y="917578"/>
            <a:ext cx="10868703" cy="11957044"/>
          </a:xfrm>
          <a:prstGeom prst="rect">
            <a:avLst/>
          </a:prstGeom>
          <a:ln w="12700">
            <a:miter lim="400000"/>
          </a:ln>
        </p:spPr>
      </p:pic>
      <p:sp>
        <p:nvSpPr>
          <p:cNvPr id="221" name="“Elevate The Cloud Game” - Stoisavljević Aleksandar @ 2023"/>
          <p:cNvSpPr txBox="1"/>
          <p:nvPr/>
        </p:nvSpPr>
        <p:spPr>
          <a:xfrm>
            <a:off x="13525499" y="12319000"/>
            <a:ext cx="7785152" cy="5238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a:defRPr>
                <a:latin typeface="Avenir Book"/>
                <a:ea typeface="Avenir Book"/>
                <a:cs typeface="Avenir Book"/>
                <a:sym typeface="Avenir Book"/>
              </a:defRPr>
            </a:lvl1pPr>
          </a:lstStyle>
          <a:p>
            <a:r>
              <a:t>“Elevate The Cloud Game” - Stoisavljević Aleksandar @ 2023</a:t>
            </a:r>
          </a:p>
        </p:txBody>
      </p:sp>
    </p:spTree>
  </p:cSld>
  <p:clrMapOvr>
    <a:masterClrMapping/>
  </p:clrMapOvr>
  <p:transition spd="med"/>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4" name="Conclusion &amp; key takeaways"/>
          <p:cNvSpPr txBox="1"/>
          <p:nvPr/>
        </p:nvSpPr>
        <p:spPr>
          <a:xfrm>
            <a:off x="3112837" y="1055687"/>
            <a:ext cx="14239469" cy="16033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a:defRPr sz="8400">
                <a:solidFill>
                  <a:schemeClr val="accent1">
                    <a:hueOff val="114395"/>
                    <a:lumOff val="-24975"/>
                  </a:schemeClr>
                </a:solidFill>
                <a:latin typeface="Avenir Heavy"/>
                <a:ea typeface="Avenir Heavy"/>
                <a:cs typeface="Avenir Heavy"/>
                <a:sym typeface="Avenir Heavy"/>
              </a:defRPr>
            </a:lvl1pPr>
          </a:lstStyle>
          <a:p>
            <a:r>
              <a:t>Conclusion &amp; key takeaways</a:t>
            </a:r>
          </a:p>
        </p:txBody>
      </p:sp>
      <p:sp>
        <p:nvSpPr>
          <p:cNvPr id="1205" name="“Elevate The Cloud Game” - Stoisavljević Aleksandar @ 2023"/>
          <p:cNvSpPr txBox="1"/>
          <p:nvPr/>
        </p:nvSpPr>
        <p:spPr>
          <a:xfrm>
            <a:off x="13525499" y="12319000"/>
            <a:ext cx="7785152" cy="5238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a:defRPr>
                <a:latin typeface="Avenir Book"/>
                <a:ea typeface="Avenir Book"/>
                <a:cs typeface="Avenir Book"/>
                <a:sym typeface="Avenir Book"/>
              </a:defRPr>
            </a:lvl1pPr>
          </a:lstStyle>
          <a:p>
            <a:r>
              <a:t>“Elevate The Cloud Game” - Stoisavljević Aleksandar @ 2023</a:t>
            </a:r>
          </a:p>
        </p:txBody>
      </p:sp>
      <p:sp>
        <p:nvSpPr>
          <p:cNvPr id="1206" name="Like everything in a life - this requires some trade-offs."/>
          <p:cNvSpPr txBox="1"/>
          <p:nvPr/>
        </p:nvSpPr>
        <p:spPr>
          <a:xfrm>
            <a:off x="3498138" y="3051575"/>
            <a:ext cx="9880220" cy="6635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algn="l">
              <a:defRPr sz="3000">
                <a:solidFill>
                  <a:schemeClr val="accent1">
                    <a:hueOff val="114395"/>
                    <a:lumOff val="-24975"/>
                  </a:schemeClr>
                </a:solidFill>
                <a:latin typeface="Avenir Heavy"/>
                <a:ea typeface="Avenir Heavy"/>
                <a:cs typeface="Avenir Heavy"/>
                <a:sym typeface="Avenir Heavy"/>
              </a:defRPr>
            </a:lvl1pPr>
          </a:lstStyle>
          <a:p>
            <a:r>
              <a:t>Like everything in a life - this requires some trade-offs.</a:t>
            </a:r>
          </a:p>
        </p:txBody>
      </p:sp>
      <p:sp>
        <p:nvSpPr>
          <p:cNvPr id="1207" name="optimize for speed-to-market"/>
          <p:cNvSpPr txBox="1"/>
          <p:nvPr/>
        </p:nvSpPr>
        <p:spPr>
          <a:xfrm>
            <a:off x="4628621" y="4107664"/>
            <a:ext cx="5411852" cy="6635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algn="l">
              <a:defRPr sz="3000">
                <a:solidFill>
                  <a:schemeClr val="accent1">
                    <a:hueOff val="114395"/>
                    <a:lumOff val="-24975"/>
                  </a:schemeClr>
                </a:solidFill>
                <a:latin typeface="Avenir Heavy"/>
                <a:ea typeface="Avenir Heavy"/>
                <a:cs typeface="Avenir Heavy"/>
                <a:sym typeface="Avenir Heavy"/>
              </a:defRPr>
            </a:lvl1pPr>
          </a:lstStyle>
          <a:p>
            <a:r>
              <a:t>optimize for speed-to-market</a:t>
            </a:r>
          </a:p>
        </p:txBody>
      </p:sp>
      <p:sp>
        <p:nvSpPr>
          <p:cNvPr id="1208" name="optimize for cost"/>
          <p:cNvSpPr txBox="1"/>
          <p:nvPr/>
        </p:nvSpPr>
        <p:spPr>
          <a:xfrm>
            <a:off x="15252769" y="4107664"/>
            <a:ext cx="3182240" cy="6635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algn="l">
              <a:defRPr sz="3000">
                <a:solidFill>
                  <a:schemeClr val="accent1">
                    <a:hueOff val="114395"/>
                    <a:lumOff val="-24975"/>
                  </a:schemeClr>
                </a:solidFill>
                <a:latin typeface="Avenir Heavy"/>
                <a:ea typeface="Avenir Heavy"/>
                <a:cs typeface="Avenir Heavy"/>
                <a:sym typeface="Avenir Heavy"/>
              </a:defRPr>
            </a:lvl1pPr>
          </a:lstStyle>
          <a:p>
            <a:r>
              <a:t>optimize for cost</a:t>
            </a:r>
          </a:p>
        </p:txBody>
      </p:sp>
      <p:sp>
        <p:nvSpPr>
          <p:cNvPr id="1209" name="VS."/>
          <p:cNvSpPr txBox="1"/>
          <p:nvPr/>
        </p:nvSpPr>
        <p:spPr>
          <a:xfrm>
            <a:off x="11821414" y="4107664"/>
            <a:ext cx="741173" cy="6635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algn="l">
              <a:defRPr sz="3000">
                <a:solidFill>
                  <a:schemeClr val="accent5">
                    <a:hueOff val="-82419"/>
                    <a:satOff val="-9513"/>
                    <a:lumOff val="-16343"/>
                  </a:schemeClr>
                </a:solidFill>
                <a:latin typeface="Avenir Heavy"/>
                <a:ea typeface="Avenir Heavy"/>
                <a:cs typeface="Avenir Heavy"/>
                <a:sym typeface="Avenir Heavy"/>
              </a:defRPr>
            </a:lvl1pPr>
          </a:lstStyle>
          <a:p>
            <a:r>
              <a:t>VS.</a:t>
            </a:r>
          </a:p>
        </p:txBody>
      </p:sp>
      <p:sp>
        <p:nvSpPr>
          <p:cNvPr id="1210" name="Don’t miss to tag everything. It will save your nerves later."/>
          <p:cNvSpPr txBox="1"/>
          <p:nvPr/>
        </p:nvSpPr>
        <p:spPr>
          <a:xfrm>
            <a:off x="3498138" y="5838058"/>
            <a:ext cx="10548875" cy="6635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algn="l">
              <a:defRPr sz="3000">
                <a:solidFill>
                  <a:schemeClr val="accent1">
                    <a:hueOff val="114395"/>
                    <a:lumOff val="-24975"/>
                  </a:schemeClr>
                </a:solidFill>
                <a:latin typeface="Avenir Heavy"/>
                <a:ea typeface="Avenir Heavy"/>
                <a:cs typeface="Avenir Heavy"/>
                <a:sym typeface="Avenir Heavy"/>
              </a:defRPr>
            </a:lvl1pPr>
          </a:lstStyle>
          <a:p>
            <a:r>
              <a:t>Don’t miss to tag everything. It will save your nerves later.</a:t>
            </a:r>
          </a:p>
        </p:txBody>
      </p:sp>
      <p:sp>
        <p:nvSpPr>
          <p:cNvPr id="1211" name="Measure the base line."/>
          <p:cNvSpPr txBox="1"/>
          <p:nvPr/>
        </p:nvSpPr>
        <p:spPr>
          <a:xfrm>
            <a:off x="3498138" y="7106443"/>
            <a:ext cx="4185032" cy="6635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algn="l">
              <a:defRPr sz="3000">
                <a:solidFill>
                  <a:schemeClr val="accent1">
                    <a:hueOff val="114395"/>
                    <a:lumOff val="-24975"/>
                  </a:schemeClr>
                </a:solidFill>
                <a:latin typeface="Avenir Heavy"/>
                <a:ea typeface="Avenir Heavy"/>
                <a:cs typeface="Avenir Heavy"/>
                <a:sym typeface="Avenir Heavy"/>
              </a:defRPr>
            </a:lvl1pPr>
          </a:lstStyle>
          <a:p>
            <a:r>
              <a:t>Measure the base line.</a:t>
            </a:r>
          </a:p>
        </p:txBody>
      </p:sp>
      <p:sp>
        <p:nvSpPr>
          <p:cNvPr id="1212" name="Monitor as much as you can."/>
          <p:cNvSpPr txBox="1"/>
          <p:nvPr/>
        </p:nvSpPr>
        <p:spPr>
          <a:xfrm>
            <a:off x="7952022" y="7106443"/>
            <a:ext cx="5219828" cy="6635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algn="l">
              <a:defRPr sz="3000">
                <a:solidFill>
                  <a:schemeClr val="accent1">
                    <a:hueOff val="114395"/>
                    <a:lumOff val="-24975"/>
                  </a:schemeClr>
                </a:solidFill>
                <a:latin typeface="Avenir Heavy"/>
                <a:ea typeface="Avenir Heavy"/>
                <a:cs typeface="Avenir Heavy"/>
                <a:sym typeface="Avenir Heavy"/>
              </a:defRPr>
            </a:lvl1pPr>
          </a:lstStyle>
          <a:p>
            <a:r>
              <a:t>Monitor as much as you can.</a:t>
            </a:r>
          </a:p>
        </p:txBody>
      </p:sp>
      <p:sp>
        <p:nvSpPr>
          <p:cNvPr id="1213" name="Alert on exceptions."/>
          <p:cNvSpPr txBox="1"/>
          <p:nvPr/>
        </p:nvSpPr>
        <p:spPr>
          <a:xfrm>
            <a:off x="13415302" y="7106443"/>
            <a:ext cx="3767837" cy="6635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algn="l">
              <a:defRPr sz="3000">
                <a:solidFill>
                  <a:schemeClr val="accent1">
                    <a:hueOff val="114395"/>
                    <a:lumOff val="-24975"/>
                  </a:schemeClr>
                </a:solidFill>
                <a:latin typeface="Avenir Heavy"/>
                <a:ea typeface="Avenir Heavy"/>
                <a:cs typeface="Avenir Heavy"/>
                <a:sym typeface="Avenir Heavy"/>
              </a:defRPr>
            </a:lvl1pPr>
          </a:lstStyle>
          <a:p>
            <a:r>
              <a:t>Alert on exceptions.</a:t>
            </a:r>
          </a:p>
        </p:txBody>
      </p:sp>
      <p:sp>
        <p:nvSpPr>
          <p:cNvPr id="1214" name="Establish responsibility model."/>
          <p:cNvSpPr txBox="1"/>
          <p:nvPr/>
        </p:nvSpPr>
        <p:spPr>
          <a:xfrm>
            <a:off x="3493240" y="8382000"/>
            <a:ext cx="5568824" cy="6635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algn="l">
              <a:defRPr sz="3000">
                <a:solidFill>
                  <a:schemeClr val="accent1">
                    <a:hueOff val="114395"/>
                    <a:lumOff val="-24975"/>
                  </a:schemeClr>
                </a:solidFill>
                <a:latin typeface="Avenir Heavy"/>
                <a:ea typeface="Avenir Heavy"/>
                <a:cs typeface="Avenir Heavy"/>
                <a:sym typeface="Avenir Heavy"/>
              </a:defRPr>
            </a:lvl1pPr>
          </a:lstStyle>
          <a:p>
            <a:r>
              <a:t>Establish responsibility model.</a:t>
            </a:r>
          </a:p>
        </p:txBody>
      </p:sp>
      <p:sp>
        <p:nvSpPr>
          <p:cNvPr id="1215" name="If you are already addressing the cost, then take time to properly address the issue."/>
          <p:cNvSpPr txBox="1"/>
          <p:nvPr/>
        </p:nvSpPr>
        <p:spPr>
          <a:xfrm>
            <a:off x="3493240" y="9650385"/>
            <a:ext cx="15100301" cy="6635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algn="l">
              <a:defRPr sz="3000">
                <a:solidFill>
                  <a:schemeClr val="accent1">
                    <a:hueOff val="114395"/>
                    <a:lumOff val="-24975"/>
                  </a:schemeClr>
                </a:solidFill>
                <a:latin typeface="Avenir Heavy"/>
                <a:ea typeface="Avenir Heavy"/>
                <a:cs typeface="Avenir Heavy"/>
                <a:sym typeface="Avenir Heavy"/>
              </a:defRPr>
            </a:lvl1pPr>
          </a:lstStyle>
          <a:p>
            <a:r>
              <a:t>If you are already addressing the cost, then take time to properly address the issue.</a:t>
            </a:r>
          </a:p>
        </p:txBody>
      </p:sp>
    </p:spTree>
  </p:cSld>
  <p:clrMapOvr>
    <a:masterClrMapping/>
  </p:clrMapOvr>
  <mc:AlternateContent xmlns:mc="http://schemas.openxmlformats.org/markup-compatibility/2006" xmlns:p14="http://schemas.microsoft.com/office/powerpoint/2010/main">
    <mc:Choice Requires="p14">
      <p:transition spd="slow" p14:dur="2000">
        <p:dissolve/>
      </p:transition>
    </mc:Choice>
    <mc:Fallback xmlns:a14="http://schemas.microsoft.com/office/drawing/2010/main" xmlns:m="http://schemas.openxmlformats.org/officeDocument/2006/math" xmlns="">
      <p:transition spd="slow">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7" name="Thank You"/>
          <p:cNvSpPr txBox="1">
            <a:spLocks noGrp="1"/>
          </p:cNvSpPr>
          <p:nvPr>
            <p:ph type="title"/>
          </p:nvPr>
        </p:nvSpPr>
        <p:spPr>
          <a:xfrm>
            <a:off x="4000500" y="4536281"/>
            <a:ext cx="16323469" cy="4643438"/>
          </a:xfrm>
          <a:prstGeom prst="rect">
            <a:avLst/>
          </a:prstGeom>
        </p:spPr>
        <p:txBody>
          <a:bodyPr/>
          <a:lstStyle>
            <a:lvl1pPr>
              <a:defRPr>
                <a:latin typeface="Avenir Heavy"/>
                <a:ea typeface="Avenir Heavy"/>
                <a:cs typeface="Avenir Heavy"/>
                <a:sym typeface="Avenir Heavy"/>
              </a:defRPr>
            </a:lvl1pPr>
          </a:lstStyle>
          <a:p>
            <a:r>
              <a:t>Thank You</a:t>
            </a:r>
          </a:p>
        </p:txBody>
      </p:sp>
      <p:sp>
        <p:nvSpPr>
          <p:cNvPr id="1218" name="astoisavljevic"/>
          <p:cNvSpPr txBox="1"/>
          <p:nvPr/>
        </p:nvSpPr>
        <p:spPr>
          <a:xfrm>
            <a:off x="4923466" y="9396007"/>
            <a:ext cx="2070711" cy="4953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8100" tIns="38100" rIns="38100" bIns="38100" anchor="ctr">
            <a:spAutoFit/>
          </a:bodyPr>
          <a:lstStyle>
            <a:lvl1pPr algn="l" defTabSz="584200">
              <a:spcBef>
                <a:spcPts val="2400"/>
              </a:spcBef>
              <a:defRPr sz="2400" b="1">
                <a:solidFill>
                  <a:srgbClr val="FFFFFF"/>
                </a:solidFill>
                <a:latin typeface="Avenir Next Regular"/>
                <a:ea typeface="Avenir Next Regular"/>
                <a:cs typeface="Avenir Next Regular"/>
                <a:sym typeface="Avenir Next Regular"/>
              </a:defRPr>
            </a:lvl1pPr>
          </a:lstStyle>
          <a:p>
            <a:r>
              <a:t>astoisavljevic</a:t>
            </a:r>
          </a:p>
        </p:txBody>
      </p:sp>
      <p:pic>
        <p:nvPicPr>
          <p:cNvPr id="1219" name="linkedin-icon.png" descr="linkedin-icon.png"/>
          <p:cNvPicPr>
            <a:picLocks noChangeAspect="1"/>
          </p:cNvPicPr>
          <p:nvPr/>
        </p:nvPicPr>
        <p:blipFill>
          <a:blip r:embed="rId2"/>
          <a:stretch>
            <a:fillRect/>
          </a:stretch>
        </p:blipFill>
        <p:spPr>
          <a:xfrm>
            <a:off x="4000500" y="9200509"/>
            <a:ext cx="886296" cy="886296"/>
          </a:xfrm>
          <a:prstGeom prst="rect">
            <a:avLst/>
          </a:prstGeom>
          <a:ln w="12700">
            <a:miter lim="400000"/>
          </a:ln>
        </p:spPr>
      </p:pic>
      <p:pic>
        <p:nvPicPr>
          <p:cNvPr id="1220" name="Twitter_Sq-512-150x150.png" descr="Twitter_Sq-512-150x150.png"/>
          <p:cNvPicPr>
            <a:picLocks noChangeAspect="1"/>
          </p:cNvPicPr>
          <p:nvPr/>
        </p:nvPicPr>
        <p:blipFill>
          <a:blip r:embed="rId3"/>
          <a:stretch>
            <a:fillRect/>
          </a:stretch>
        </p:blipFill>
        <p:spPr>
          <a:xfrm>
            <a:off x="8380704" y="9326157"/>
            <a:ext cx="635001" cy="635001"/>
          </a:xfrm>
          <a:prstGeom prst="rect">
            <a:avLst/>
          </a:prstGeom>
          <a:ln w="12700">
            <a:miter lim="400000"/>
          </a:ln>
        </p:spPr>
      </p:pic>
      <p:sp>
        <p:nvSpPr>
          <p:cNvPr id="1221" name="@staleksit"/>
          <p:cNvSpPr txBox="1"/>
          <p:nvPr/>
        </p:nvSpPr>
        <p:spPr>
          <a:xfrm>
            <a:off x="9190857" y="9396007"/>
            <a:ext cx="1562000" cy="4953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8100" tIns="38100" rIns="38100" bIns="38100" anchor="ctr">
            <a:spAutoFit/>
          </a:bodyPr>
          <a:lstStyle>
            <a:lvl1pPr algn="l" defTabSz="584200">
              <a:spcBef>
                <a:spcPts val="2400"/>
              </a:spcBef>
              <a:defRPr sz="2400" b="1">
                <a:solidFill>
                  <a:srgbClr val="FFFFFF"/>
                </a:solidFill>
                <a:latin typeface="Avenir Next Regular"/>
                <a:ea typeface="Avenir Next Regular"/>
                <a:cs typeface="Avenir Next Regular"/>
                <a:sym typeface="Avenir Next Regular"/>
              </a:defRPr>
            </a:lvl1pPr>
          </a:lstStyle>
          <a:p>
            <a:r>
              <a:t>@staleksit</a:t>
            </a:r>
          </a:p>
        </p:txBody>
      </p:sp>
      <p:sp>
        <p:nvSpPr>
          <p:cNvPr id="1222" name="Line"/>
          <p:cNvSpPr/>
          <p:nvPr/>
        </p:nvSpPr>
        <p:spPr>
          <a:xfrm flipV="1">
            <a:off x="7687440" y="9200509"/>
            <a:ext cx="1" cy="886296"/>
          </a:xfrm>
          <a:prstGeom prst="line">
            <a:avLst/>
          </a:prstGeom>
          <a:ln w="25400">
            <a:solidFill>
              <a:srgbClr val="04B4DB"/>
            </a:solidFill>
            <a:miter lim="400000"/>
          </a:ln>
        </p:spPr>
        <p:txBody>
          <a:bodyPr lIns="71437" tIns="71437" rIns="71437" bIns="71437" anchor="ctr"/>
          <a:lstStyle/>
          <a:p>
            <a:endParaRPr/>
          </a:p>
        </p:txBody>
      </p:sp>
      <p:sp>
        <p:nvSpPr>
          <p:cNvPr id="1223" name="“Elevate The Cloud Game” - Stoisavljević Aleksandar @ 2023"/>
          <p:cNvSpPr txBox="1"/>
          <p:nvPr/>
        </p:nvSpPr>
        <p:spPr>
          <a:xfrm>
            <a:off x="13525499" y="12319000"/>
            <a:ext cx="7785152" cy="5238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a:defRPr>
                <a:solidFill>
                  <a:srgbClr val="FFFFFF"/>
                </a:solidFill>
                <a:latin typeface="Avenir Book"/>
                <a:ea typeface="Avenir Book"/>
                <a:cs typeface="Avenir Book"/>
                <a:sym typeface="Avenir Book"/>
              </a:defRPr>
            </a:lvl1pPr>
          </a:lstStyle>
          <a:p>
            <a:r>
              <a:t>“Elevate The Cloud Game” - Stoisavljević Aleksandar @ 2023</a:t>
            </a:r>
          </a:p>
        </p:txBody>
      </p:sp>
    </p:spTree>
  </p:cSld>
  <p:clrMapOvr>
    <a:masterClrMapping/>
  </p:clrMapOvr>
  <p:transition spd="med"/>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5" name="Questions &amp; Answers"/>
          <p:cNvSpPr txBox="1">
            <a:spLocks noGrp="1"/>
          </p:cNvSpPr>
          <p:nvPr>
            <p:ph type="title"/>
          </p:nvPr>
        </p:nvSpPr>
        <p:spPr>
          <a:prstGeom prst="rect">
            <a:avLst/>
          </a:prstGeom>
        </p:spPr>
        <p:txBody>
          <a:bodyPr/>
          <a:lstStyle>
            <a:lvl1pPr>
              <a:defRPr>
                <a:latin typeface="Avenir Heavy"/>
                <a:ea typeface="Avenir Heavy"/>
                <a:cs typeface="Avenir Heavy"/>
                <a:sym typeface="Avenir Heavy"/>
              </a:defRPr>
            </a:lvl1pPr>
          </a:lstStyle>
          <a:p>
            <a:r>
              <a:t>Questions &amp; Answers</a:t>
            </a:r>
          </a:p>
        </p:txBody>
      </p:sp>
      <p:sp>
        <p:nvSpPr>
          <p:cNvPr id="1226" name="“Elevate The Cloud Game” - Stoisavljević Aleksandar @ 2023"/>
          <p:cNvSpPr txBox="1"/>
          <p:nvPr/>
        </p:nvSpPr>
        <p:spPr>
          <a:xfrm>
            <a:off x="13525499" y="12319000"/>
            <a:ext cx="7785152" cy="5238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a:defRPr>
                <a:solidFill>
                  <a:srgbClr val="FFFFFF"/>
                </a:solidFill>
                <a:latin typeface="Avenir Book"/>
                <a:ea typeface="Avenir Book"/>
                <a:cs typeface="Avenir Book"/>
                <a:sym typeface="Avenir Book"/>
              </a:defRPr>
            </a:lvl1pPr>
          </a:lstStyle>
          <a:p>
            <a:r>
              <a:t>“Elevate The Cloud Game” - Stoisavljević Aleksandar @ 2023</a:t>
            </a:r>
          </a:p>
        </p:txBody>
      </p:sp>
    </p:spTree>
  </p:cSld>
  <p:clrMapOvr>
    <a:masterClrMapping/>
  </p:clrMapOvr>
  <p:transition spd="med"/>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 name="Thank You"/>
          <p:cNvSpPr txBox="1">
            <a:spLocks noGrp="1"/>
          </p:cNvSpPr>
          <p:nvPr>
            <p:ph type="title"/>
          </p:nvPr>
        </p:nvSpPr>
        <p:spPr>
          <a:xfrm>
            <a:off x="4000500" y="4536281"/>
            <a:ext cx="16323469" cy="4643438"/>
          </a:xfrm>
          <a:prstGeom prst="rect">
            <a:avLst/>
          </a:prstGeom>
        </p:spPr>
        <p:txBody>
          <a:bodyPr/>
          <a:lstStyle>
            <a:lvl1pPr>
              <a:defRPr>
                <a:latin typeface="Avenir Heavy"/>
                <a:ea typeface="Avenir Heavy"/>
                <a:cs typeface="Avenir Heavy"/>
                <a:sym typeface="Avenir Heavy"/>
              </a:defRPr>
            </a:lvl1pPr>
          </a:lstStyle>
          <a:p>
            <a:r>
              <a:t>Thank You</a:t>
            </a:r>
          </a:p>
        </p:txBody>
      </p:sp>
      <p:sp>
        <p:nvSpPr>
          <p:cNvPr id="1229" name="astoisavljevic"/>
          <p:cNvSpPr txBox="1"/>
          <p:nvPr/>
        </p:nvSpPr>
        <p:spPr>
          <a:xfrm>
            <a:off x="4923466" y="9396007"/>
            <a:ext cx="2070711" cy="4953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8100" tIns="38100" rIns="38100" bIns="38100" anchor="ctr">
            <a:spAutoFit/>
          </a:bodyPr>
          <a:lstStyle>
            <a:lvl1pPr algn="l" defTabSz="584200">
              <a:spcBef>
                <a:spcPts val="2400"/>
              </a:spcBef>
              <a:defRPr sz="2400" b="1">
                <a:solidFill>
                  <a:srgbClr val="FFFFFF"/>
                </a:solidFill>
                <a:latin typeface="Avenir Next Regular"/>
                <a:ea typeface="Avenir Next Regular"/>
                <a:cs typeface="Avenir Next Regular"/>
                <a:sym typeface="Avenir Next Regular"/>
              </a:defRPr>
            </a:lvl1pPr>
          </a:lstStyle>
          <a:p>
            <a:r>
              <a:t>astoisavljevic</a:t>
            </a:r>
          </a:p>
        </p:txBody>
      </p:sp>
      <p:pic>
        <p:nvPicPr>
          <p:cNvPr id="1230" name="linkedin-icon.png" descr="linkedin-icon.png"/>
          <p:cNvPicPr>
            <a:picLocks noChangeAspect="1"/>
          </p:cNvPicPr>
          <p:nvPr/>
        </p:nvPicPr>
        <p:blipFill>
          <a:blip r:embed="rId2"/>
          <a:stretch>
            <a:fillRect/>
          </a:stretch>
        </p:blipFill>
        <p:spPr>
          <a:xfrm>
            <a:off x="4000500" y="9200509"/>
            <a:ext cx="886296" cy="886296"/>
          </a:xfrm>
          <a:prstGeom prst="rect">
            <a:avLst/>
          </a:prstGeom>
          <a:ln w="12700">
            <a:miter lim="400000"/>
          </a:ln>
        </p:spPr>
      </p:pic>
      <p:pic>
        <p:nvPicPr>
          <p:cNvPr id="1231" name="Twitter_Sq-512-150x150.png" descr="Twitter_Sq-512-150x150.png"/>
          <p:cNvPicPr>
            <a:picLocks noChangeAspect="1"/>
          </p:cNvPicPr>
          <p:nvPr/>
        </p:nvPicPr>
        <p:blipFill>
          <a:blip r:embed="rId3"/>
          <a:stretch>
            <a:fillRect/>
          </a:stretch>
        </p:blipFill>
        <p:spPr>
          <a:xfrm>
            <a:off x="8380704" y="9326157"/>
            <a:ext cx="635001" cy="635001"/>
          </a:xfrm>
          <a:prstGeom prst="rect">
            <a:avLst/>
          </a:prstGeom>
          <a:ln w="12700">
            <a:miter lim="400000"/>
          </a:ln>
        </p:spPr>
      </p:pic>
      <p:sp>
        <p:nvSpPr>
          <p:cNvPr id="1232" name="@staleksit"/>
          <p:cNvSpPr txBox="1"/>
          <p:nvPr/>
        </p:nvSpPr>
        <p:spPr>
          <a:xfrm>
            <a:off x="9190857" y="9396007"/>
            <a:ext cx="1562000" cy="4953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8100" tIns="38100" rIns="38100" bIns="38100" anchor="ctr">
            <a:spAutoFit/>
          </a:bodyPr>
          <a:lstStyle>
            <a:lvl1pPr algn="l" defTabSz="584200">
              <a:spcBef>
                <a:spcPts val="2400"/>
              </a:spcBef>
              <a:defRPr sz="2400" b="1">
                <a:solidFill>
                  <a:srgbClr val="FFFFFF"/>
                </a:solidFill>
                <a:latin typeface="Avenir Next Regular"/>
                <a:ea typeface="Avenir Next Regular"/>
                <a:cs typeface="Avenir Next Regular"/>
                <a:sym typeface="Avenir Next Regular"/>
              </a:defRPr>
            </a:lvl1pPr>
          </a:lstStyle>
          <a:p>
            <a:r>
              <a:t>@staleksit</a:t>
            </a:r>
          </a:p>
        </p:txBody>
      </p:sp>
      <p:sp>
        <p:nvSpPr>
          <p:cNvPr id="1233" name="Line"/>
          <p:cNvSpPr/>
          <p:nvPr/>
        </p:nvSpPr>
        <p:spPr>
          <a:xfrm flipV="1">
            <a:off x="7687440" y="9200509"/>
            <a:ext cx="1" cy="886296"/>
          </a:xfrm>
          <a:prstGeom prst="line">
            <a:avLst/>
          </a:prstGeom>
          <a:ln w="25400">
            <a:solidFill>
              <a:srgbClr val="04B4DB"/>
            </a:solidFill>
            <a:miter lim="400000"/>
          </a:ln>
        </p:spPr>
        <p:txBody>
          <a:bodyPr lIns="71437" tIns="71437" rIns="71437" bIns="71437" anchor="ctr"/>
          <a:lstStyle/>
          <a:p>
            <a:endParaRPr/>
          </a:p>
        </p:txBody>
      </p:sp>
      <p:sp>
        <p:nvSpPr>
          <p:cNvPr id="1234" name="“Elevate The Cloud Game” - Stoisavljević Aleksandar @ 2023"/>
          <p:cNvSpPr txBox="1"/>
          <p:nvPr/>
        </p:nvSpPr>
        <p:spPr>
          <a:xfrm>
            <a:off x="13525499" y="12319000"/>
            <a:ext cx="7785152" cy="5238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a:defRPr>
                <a:solidFill>
                  <a:srgbClr val="FFFFFF"/>
                </a:solidFill>
                <a:latin typeface="Avenir Book"/>
                <a:ea typeface="Avenir Book"/>
                <a:cs typeface="Avenir Book"/>
                <a:sym typeface="Avenir Book"/>
              </a:defRPr>
            </a:lvl1pPr>
          </a:lstStyle>
          <a:p>
            <a:r>
              <a:t>“Elevate The Cloud Game” - Stoisavljević Aleksandar @ 2023</a:t>
            </a:r>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 name="“Elevate The Cloud Game” - Stoisavljević Aleksandar @ 2023"/>
          <p:cNvSpPr txBox="1"/>
          <p:nvPr/>
        </p:nvSpPr>
        <p:spPr>
          <a:xfrm>
            <a:off x="13525499" y="12319000"/>
            <a:ext cx="7785152" cy="5238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a:defRPr>
                <a:latin typeface="Avenir Book"/>
                <a:ea typeface="Avenir Book"/>
                <a:cs typeface="Avenir Book"/>
                <a:sym typeface="Avenir Book"/>
              </a:defRPr>
            </a:lvl1pPr>
          </a:lstStyle>
          <a:p>
            <a:r>
              <a:t>“Elevate The Cloud Game” - Stoisavljević Aleksandar @ 2023</a:t>
            </a:r>
          </a:p>
        </p:txBody>
      </p:sp>
      <p:sp>
        <p:nvSpPr>
          <p:cNvPr id="224" name="Netflix, Instagram, Pinterest, …"/>
          <p:cNvSpPr txBox="1"/>
          <p:nvPr/>
        </p:nvSpPr>
        <p:spPr>
          <a:xfrm>
            <a:off x="3595061" y="2804428"/>
            <a:ext cx="17002391" cy="14636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spAutoFit/>
          </a:bodyPr>
          <a:lstStyle>
            <a:lvl1pPr algn="l">
              <a:defRPr sz="7600">
                <a:solidFill>
                  <a:schemeClr val="accent1">
                    <a:hueOff val="114395"/>
                    <a:lumOff val="-24975"/>
                  </a:schemeClr>
                </a:solidFill>
                <a:latin typeface="Avenir Heavy"/>
                <a:ea typeface="Avenir Heavy"/>
                <a:cs typeface="Avenir Heavy"/>
                <a:sym typeface="Avenir Heavy"/>
              </a:defRPr>
            </a:lvl1pPr>
          </a:lstStyle>
          <a:p>
            <a:r>
              <a:t>Netflix, Instagram, Pinterest, …</a:t>
            </a:r>
          </a:p>
        </p:txBody>
      </p:sp>
      <p:sp>
        <p:nvSpPr>
          <p:cNvPr id="225" name="… but some weren’t affected? How come?"/>
          <p:cNvSpPr txBox="1"/>
          <p:nvPr/>
        </p:nvSpPr>
        <p:spPr>
          <a:xfrm>
            <a:off x="3245192" y="7058021"/>
            <a:ext cx="15422246" cy="8032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spAutoFit/>
          </a:bodyPr>
          <a:lstStyle>
            <a:lvl1pPr algn="r">
              <a:defRPr sz="3800">
                <a:solidFill>
                  <a:schemeClr val="accent1">
                    <a:hueOff val="114395"/>
                    <a:lumOff val="-24975"/>
                  </a:schemeClr>
                </a:solidFill>
                <a:latin typeface="Avenir Heavy"/>
                <a:ea typeface="Avenir Heavy"/>
                <a:cs typeface="Avenir Heavy"/>
                <a:sym typeface="Avenir Heavy"/>
              </a:defRPr>
            </a:lvl1pPr>
          </a:lstStyle>
          <a:p>
            <a:r>
              <a:t>… but some weren’t affected? How come?</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2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 grpId="1" animBg="1" advAuto="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7" name="Image Gallery" descr="Image Gallery"/>
          <p:cNvPicPr>
            <a:picLocks noChangeAspect="1"/>
          </p:cNvPicPr>
          <p:nvPr/>
        </p:nvPicPr>
        <p:blipFill>
          <a:blip r:embed="rId2"/>
          <a:srcRect l="11359" r="11359"/>
          <a:stretch>
            <a:fillRect/>
          </a:stretch>
        </p:blipFill>
        <p:spPr>
          <a:xfrm>
            <a:off x="8099505" y="676369"/>
            <a:ext cx="13237382" cy="12033062"/>
          </a:xfrm>
          <a:prstGeom prst="rect">
            <a:avLst/>
          </a:prstGeom>
          <a:ln w="12700">
            <a:miter lim="400000"/>
          </a:ln>
        </p:spPr>
      </p:pic>
      <p:pic>
        <p:nvPicPr>
          <p:cNvPr id="228" name="Foto057.jpg" descr="Foto057.jpg"/>
          <p:cNvPicPr>
            <a:picLocks noChangeAspect="1"/>
          </p:cNvPicPr>
          <p:nvPr/>
        </p:nvPicPr>
        <p:blipFill>
          <a:blip r:embed="rId3"/>
          <a:stretch>
            <a:fillRect/>
          </a:stretch>
        </p:blipFill>
        <p:spPr>
          <a:xfrm>
            <a:off x="3051514" y="679578"/>
            <a:ext cx="5048306" cy="3370025"/>
          </a:xfrm>
          <a:prstGeom prst="rect">
            <a:avLst/>
          </a:prstGeom>
          <a:ln w="12700">
            <a:miter lim="400000"/>
          </a:ln>
        </p:spPr>
      </p:pic>
      <p:sp>
        <p:nvSpPr>
          <p:cNvPr id="229" name="Rectangle"/>
          <p:cNvSpPr/>
          <p:nvPr/>
        </p:nvSpPr>
        <p:spPr>
          <a:xfrm>
            <a:off x="3053584" y="4044245"/>
            <a:ext cx="5056866" cy="8654996"/>
          </a:xfrm>
          <a:prstGeom prst="rect">
            <a:avLst/>
          </a:prstGeom>
          <a:solidFill>
            <a:srgbClr val="5E5E5E"/>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a:p>
        </p:txBody>
      </p:sp>
      <p:sp>
        <p:nvSpPr>
          <p:cNvPr id="230" name="Aleksandar Stoisavljević"/>
          <p:cNvSpPr txBox="1"/>
          <p:nvPr/>
        </p:nvSpPr>
        <p:spPr>
          <a:xfrm>
            <a:off x="3277015" y="4213927"/>
            <a:ext cx="4702785" cy="7016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a:defRPr sz="3200">
                <a:solidFill>
                  <a:srgbClr val="FFFFFF"/>
                </a:solidFill>
                <a:latin typeface="Avenir Heavy"/>
                <a:ea typeface="Avenir Heavy"/>
                <a:cs typeface="Avenir Heavy"/>
                <a:sym typeface="Avenir Heavy"/>
              </a:defRPr>
            </a:lvl1pPr>
          </a:lstStyle>
          <a:p>
            <a:r>
              <a:t>Aleksandar Stoisavljević</a:t>
            </a:r>
          </a:p>
        </p:txBody>
      </p:sp>
      <p:pic>
        <p:nvPicPr>
          <p:cNvPr id="231" name="aws-certified-logo_color-horz_270x45.jpg" descr="aws-certified-logo_color-horz_270x45.jpg"/>
          <p:cNvPicPr>
            <a:picLocks noChangeAspect="1"/>
          </p:cNvPicPr>
          <p:nvPr/>
        </p:nvPicPr>
        <p:blipFill>
          <a:blip r:embed="rId4"/>
          <a:stretch>
            <a:fillRect/>
          </a:stretch>
        </p:blipFill>
        <p:spPr>
          <a:xfrm>
            <a:off x="6298936" y="5173366"/>
            <a:ext cx="1561158" cy="260194"/>
          </a:xfrm>
          <a:prstGeom prst="rect">
            <a:avLst/>
          </a:prstGeom>
          <a:ln w="12700">
            <a:miter lim="400000"/>
          </a:ln>
        </p:spPr>
      </p:pic>
      <p:sp>
        <p:nvSpPr>
          <p:cNvPr id="232" name="it consultant @NovaCode"/>
          <p:cNvSpPr txBox="1"/>
          <p:nvPr/>
        </p:nvSpPr>
        <p:spPr>
          <a:xfrm>
            <a:off x="5226180" y="4704085"/>
            <a:ext cx="2743328" cy="41587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a:defRPr sz="1800">
                <a:solidFill>
                  <a:schemeClr val="accent4"/>
                </a:solidFill>
              </a:defRPr>
            </a:lvl1pPr>
          </a:lstStyle>
          <a:p>
            <a:r>
              <a:t>it consultant @NovaCode</a:t>
            </a:r>
          </a:p>
        </p:txBody>
      </p:sp>
      <p:sp>
        <p:nvSpPr>
          <p:cNvPr id="233" name="Accomplished individual with a strong background in Java (20+ yrs in IT business). Goal oriented, analytical and sharp individual with a lot of energy. Strong will to spread inspiration  among his co-workers. Coming from city of Novi Sad, one of the bigg"/>
          <p:cNvSpPr txBox="1"/>
          <p:nvPr/>
        </p:nvSpPr>
        <p:spPr>
          <a:xfrm>
            <a:off x="3230624" y="5609342"/>
            <a:ext cx="4702786" cy="64928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spAutoFit/>
          </a:bodyPr>
          <a:lstStyle>
            <a:lvl1pPr algn="l">
              <a:defRPr sz="1800">
                <a:solidFill>
                  <a:srgbClr val="FFFFFF"/>
                </a:solidFill>
                <a:latin typeface="Avenir Book"/>
                <a:ea typeface="Avenir Book"/>
                <a:cs typeface="Avenir Book"/>
                <a:sym typeface="Avenir Book"/>
              </a:defRPr>
            </a:lvl1pPr>
          </a:lstStyle>
          <a:p>
            <a:r>
              <a:t>Accomplished individual with a strong background in Java (20+ yrs in IT business). Goal oriented, analytical and sharp individual with a lot of energy. Strong will to spread inspiration  among his co-workers. Coming from city of Novi Sad, one of the biggest IT centres in Serbia, Aleksandar has been working in various environments. Professional career started as desktop developer (Delphi IDE) and joined one international company in 2007. with its headquarters in Amsterdam. Primary focus were various kinds of server-side systems and web applications. As from 2015. actively learning and helping clients to prepare and adopt for the Cloud. In 2017. Joined Jatheon where he works nowadays as Software Architect &amp; Director of Engineering (DoE). In the “off-working hours” father of two. Like to play table tennis.</a:t>
            </a:r>
          </a:p>
        </p:txBody>
      </p:sp>
      <p:sp>
        <p:nvSpPr>
          <p:cNvPr id="234" name="astoisavljevic"/>
          <p:cNvSpPr txBox="1"/>
          <p:nvPr/>
        </p:nvSpPr>
        <p:spPr>
          <a:xfrm>
            <a:off x="3601619" y="12195472"/>
            <a:ext cx="1465987" cy="3937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8100" tIns="38100" rIns="38100" bIns="38100" anchor="ctr">
            <a:spAutoFit/>
          </a:bodyPr>
          <a:lstStyle>
            <a:lvl1pPr algn="l" defTabSz="584200">
              <a:spcBef>
                <a:spcPts val="2400"/>
              </a:spcBef>
              <a:defRPr sz="1800">
                <a:solidFill>
                  <a:srgbClr val="FFFFFF"/>
                </a:solidFill>
                <a:latin typeface="Avenir Next Medium"/>
                <a:ea typeface="Avenir Next Medium"/>
                <a:cs typeface="Avenir Next Medium"/>
                <a:sym typeface="Avenir Next Medium"/>
              </a:defRPr>
            </a:lvl1pPr>
          </a:lstStyle>
          <a:p>
            <a:r>
              <a:t>astoisavljevic</a:t>
            </a:r>
          </a:p>
        </p:txBody>
      </p:sp>
      <p:pic>
        <p:nvPicPr>
          <p:cNvPr id="235" name="linkedin-icon.png" descr="linkedin-icon.png"/>
          <p:cNvPicPr>
            <a:picLocks noChangeAspect="1"/>
          </p:cNvPicPr>
          <p:nvPr/>
        </p:nvPicPr>
        <p:blipFill>
          <a:blip r:embed="rId5"/>
          <a:stretch>
            <a:fillRect/>
          </a:stretch>
        </p:blipFill>
        <p:spPr>
          <a:xfrm>
            <a:off x="3101062" y="12125622"/>
            <a:ext cx="533401" cy="533401"/>
          </a:xfrm>
          <a:prstGeom prst="rect">
            <a:avLst/>
          </a:prstGeom>
          <a:ln w="12700">
            <a:miter lim="400000"/>
          </a:ln>
        </p:spPr>
      </p:pic>
      <p:pic>
        <p:nvPicPr>
          <p:cNvPr id="236" name="Twitter_Sq-512-150x150.png" descr="Twitter_Sq-512-150x150.png"/>
          <p:cNvPicPr>
            <a:picLocks noChangeAspect="1"/>
          </p:cNvPicPr>
          <p:nvPr/>
        </p:nvPicPr>
        <p:blipFill>
          <a:blip r:embed="rId6"/>
          <a:stretch>
            <a:fillRect/>
          </a:stretch>
        </p:blipFill>
        <p:spPr>
          <a:xfrm>
            <a:off x="6439652" y="12220872"/>
            <a:ext cx="342901" cy="342901"/>
          </a:xfrm>
          <a:prstGeom prst="rect">
            <a:avLst/>
          </a:prstGeom>
          <a:ln w="12700">
            <a:miter lim="400000"/>
          </a:ln>
        </p:spPr>
      </p:pic>
      <p:sp>
        <p:nvSpPr>
          <p:cNvPr id="237" name="@staleksit"/>
          <p:cNvSpPr txBox="1"/>
          <p:nvPr/>
        </p:nvSpPr>
        <p:spPr>
          <a:xfrm>
            <a:off x="6823890" y="12195472"/>
            <a:ext cx="1117830" cy="3937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8100" tIns="38100" rIns="38100" bIns="38100" anchor="ctr">
            <a:spAutoFit/>
          </a:bodyPr>
          <a:lstStyle>
            <a:lvl1pPr algn="l" defTabSz="584200">
              <a:spcBef>
                <a:spcPts val="2400"/>
              </a:spcBef>
              <a:defRPr sz="1800">
                <a:solidFill>
                  <a:srgbClr val="FFFFFF"/>
                </a:solidFill>
                <a:latin typeface="Avenir Next Medium"/>
                <a:ea typeface="Avenir Next Medium"/>
                <a:cs typeface="Avenir Next Medium"/>
                <a:sym typeface="Avenir Next Medium"/>
              </a:defRPr>
            </a:lvl1pPr>
          </a:lstStyle>
          <a:p>
            <a:r>
              <a:t>@staleksit</a:t>
            </a:r>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 name="“Elevate The Cloud Game” - Stoisavljević Aleksandar @ 2023"/>
          <p:cNvSpPr txBox="1"/>
          <p:nvPr/>
        </p:nvSpPr>
        <p:spPr>
          <a:xfrm>
            <a:off x="13525499" y="12319000"/>
            <a:ext cx="7785152" cy="5238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a:defRPr>
                <a:latin typeface="Avenir Book"/>
                <a:ea typeface="Avenir Book"/>
                <a:cs typeface="Avenir Book"/>
                <a:sym typeface="Avenir Book"/>
              </a:defRPr>
            </a:lvl1pPr>
          </a:lstStyle>
          <a:p>
            <a:r>
              <a:t>“Elevate The Cloud Game” - Stoisavljević Aleksandar @ 2023</a:t>
            </a:r>
          </a:p>
        </p:txBody>
      </p:sp>
      <p:sp>
        <p:nvSpPr>
          <p:cNvPr id="240" name="AWS Well-Architected Framework"/>
          <p:cNvSpPr txBox="1"/>
          <p:nvPr/>
        </p:nvSpPr>
        <p:spPr>
          <a:xfrm>
            <a:off x="3302000" y="1267728"/>
            <a:ext cx="12950875" cy="11080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spAutoFit/>
          </a:bodyPr>
          <a:lstStyle>
            <a:lvl1pPr algn="l">
              <a:defRPr sz="5600">
                <a:solidFill>
                  <a:schemeClr val="accent1">
                    <a:hueOff val="114395"/>
                    <a:lumOff val="-24975"/>
                  </a:schemeClr>
                </a:solidFill>
                <a:latin typeface="Avenir Heavy"/>
                <a:ea typeface="Avenir Heavy"/>
                <a:cs typeface="Avenir Heavy"/>
                <a:sym typeface="Avenir Heavy"/>
              </a:defRPr>
            </a:lvl1pPr>
          </a:lstStyle>
          <a:p>
            <a:r>
              <a:t>AWS Well-Architected Framework</a:t>
            </a:r>
          </a:p>
        </p:txBody>
      </p:sp>
      <p:pic>
        <p:nvPicPr>
          <p:cNvPr id="241" name="ECG-CostOptimization-015.png" descr="ECG-CostOptimization-015.png"/>
          <p:cNvPicPr>
            <a:picLocks noChangeAspect="1"/>
          </p:cNvPicPr>
          <p:nvPr/>
        </p:nvPicPr>
        <p:blipFill>
          <a:blip r:embed="rId2"/>
          <a:stretch>
            <a:fillRect/>
          </a:stretch>
        </p:blipFill>
        <p:spPr>
          <a:xfrm>
            <a:off x="4826000" y="3085388"/>
            <a:ext cx="14732000" cy="8242301"/>
          </a:xfrm>
          <a:prstGeom prst="rect">
            <a:avLst/>
          </a:prstGeom>
          <a:ln w="12700">
            <a:miter lim="400000"/>
          </a:ln>
        </p:spPr>
      </p:pic>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 name="“Elevate The Cloud Game” - Stoisavljević Aleksandar @ 2023"/>
          <p:cNvSpPr txBox="1"/>
          <p:nvPr/>
        </p:nvSpPr>
        <p:spPr>
          <a:xfrm>
            <a:off x="13525499" y="12319000"/>
            <a:ext cx="7785152" cy="5238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a:defRPr>
                <a:latin typeface="Avenir Book"/>
                <a:ea typeface="Avenir Book"/>
                <a:cs typeface="Avenir Book"/>
                <a:sym typeface="Avenir Book"/>
              </a:defRPr>
            </a:lvl1pPr>
          </a:lstStyle>
          <a:p>
            <a:r>
              <a:t>“Elevate The Cloud Game” - Stoisavljević Aleksandar @ 2023</a:t>
            </a:r>
          </a:p>
        </p:txBody>
      </p:sp>
      <p:sp>
        <p:nvSpPr>
          <p:cNvPr id="244" name="AWS Well-Architected Framework"/>
          <p:cNvSpPr txBox="1"/>
          <p:nvPr/>
        </p:nvSpPr>
        <p:spPr>
          <a:xfrm>
            <a:off x="3302000" y="1267728"/>
            <a:ext cx="12950875" cy="11080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spAutoFit/>
          </a:bodyPr>
          <a:lstStyle>
            <a:lvl1pPr algn="l">
              <a:defRPr sz="5600">
                <a:solidFill>
                  <a:schemeClr val="accent1">
                    <a:hueOff val="114395"/>
                    <a:lumOff val="-24975"/>
                  </a:schemeClr>
                </a:solidFill>
                <a:latin typeface="Avenir Heavy"/>
                <a:ea typeface="Avenir Heavy"/>
                <a:cs typeface="Avenir Heavy"/>
                <a:sym typeface="Avenir Heavy"/>
              </a:defRPr>
            </a:lvl1pPr>
          </a:lstStyle>
          <a:p>
            <a:r>
              <a:t>AWS Well-Architected Framework</a:t>
            </a:r>
          </a:p>
        </p:txBody>
      </p:sp>
      <p:sp>
        <p:nvSpPr>
          <p:cNvPr id="245" name="URL: https://aws.amazon.com/architecture/well-architected/"/>
          <p:cNvSpPr txBox="1"/>
          <p:nvPr/>
        </p:nvSpPr>
        <p:spPr>
          <a:xfrm>
            <a:off x="3074802" y="12319420"/>
            <a:ext cx="7699656" cy="47795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p>
            <a:r>
              <a:t>URL: https://aws.amazon.com/architecture/well-architected/</a:t>
            </a:r>
          </a:p>
        </p:txBody>
      </p:sp>
      <p:sp>
        <p:nvSpPr>
          <p:cNvPr id="246" name="5. Operational Excellence"/>
          <p:cNvSpPr txBox="1"/>
          <p:nvPr/>
        </p:nvSpPr>
        <p:spPr>
          <a:xfrm>
            <a:off x="3746500" y="7615447"/>
            <a:ext cx="14097000" cy="8032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spAutoFit/>
          </a:bodyPr>
          <a:lstStyle>
            <a:lvl1pPr algn="l">
              <a:defRPr sz="3800">
                <a:solidFill>
                  <a:schemeClr val="accent1">
                    <a:lumOff val="-13575"/>
                  </a:schemeClr>
                </a:solidFill>
                <a:latin typeface="Avenir Heavy"/>
                <a:ea typeface="Avenir Heavy"/>
                <a:cs typeface="Avenir Heavy"/>
                <a:sym typeface="Avenir Heavy"/>
              </a:defRPr>
            </a:lvl1pPr>
          </a:lstStyle>
          <a:p>
            <a:r>
              <a:t>5. Operational Excellence</a:t>
            </a:r>
          </a:p>
        </p:txBody>
      </p:sp>
      <p:sp>
        <p:nvSpPr>
          <p:cNvPr id="247" name="2. Security"/>
          <p:cNvSpPr txBox="1"/>
          <p:nvPr/>
        </p:nvSpPr>
        <p:spPr>
          <a:xfrm>
            <a:off x="3746500" y="3810000"/>
            <a:ext cx="14097000" cy="8032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spAutoFit/>
          </a:bodyPr>
          <a:lstStyle>
            <a:lvl1pPr algn="l">
              <a:defRPr sz="3800">
                <a:solidFill>
                  <a:schemeClr val="accent1">
                    <a:hueOff val="114395"/>
                    <a:lumOff val="-24975"/>
                  </a:schemeClr>
                </a:solidFill>
                <a:latin typeface="Avenir Heavy"/>
                <a:ea typeface="Avenir Heavy"/>
                <a:cs typeface="Avenir Heavy"/>
                <a:sym typeface="Avenir Heavy"/>
              </a:defRPr>
            </a:lvl1pPr>
          </a:lstStyle>
          <a:p>
            <a:r>
              <a:t>2. Security</a:t>
            </a:r>
          </a:p>
        </p:txBody>
      </p:sp>
      <p:sp>
        <p:nvSpPr>
          <p:cNvPr id="248" name="1. Reliability"/>
          <p:cNvSpPr txBox="1"/>
          <p:nvPr/>
        </p:nvSpPr>
        <p:spPr>
          <a:xfrm>
            <a:off x="3746500" y="2794000"/>
            <a:ext cx="14097000" cy="8032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spAutoFit/>
          </a:bodyPr>
          <a:lstStyle>
            <a:lvl1pPr algn="l">
              <a:defRPr sz="3800">
                <a:solidFill>
                  <a:schemeClr val="accent1">
                    <a:hueOff val="114395"/>
                    <a:lumOff val="-24975"/>
                  </a:schemeClr>
                </a:solidFill>
                <a:latin typeface="Avenir Heavy"/>
                <a:ea typeface="Avenir Heavy"/>
                <a:cs typeface="Avenir Heavy"/>
                <a:sym typeface="Avenir Heavy"/>
              </a:defRPr>
            </a:lvl1pPr>
          </a:lstStyle>
          <a:p>
            <a:r>
              <a:t>1. Reliability</a:t>
            </a:r>
          </a:p>
        </p:txBody>
      </p:sp>
      <p:sp>
        <p:nvSpPr>
          <p:cNvPr id="249" name="3. Performance Efficiency"/>
          <p:cNvSpPr txBox="1"/>
          <p:nvPr/>
        </p:nvSpPr>
        <p:spPr>
          <a:xfrm>
            <a:off x="3746500" y="4826000"/>
            <a:ext cx="14097000" cy="8032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spAutoFit/>
          </a:bodyPr>
          <a:lstStyle>
            <a:lvl1pPr algn="l">
              <a:defRPr sz="3800">
                <a:solidFill>
                  <a:schemeClr val="accent1">
                    <a:hueOff val="114395"/>
                    <a:lumOff val="-24975"/>
                  </a:schemeClr>
                </a:solidFill>
                <a:latin typeface="Avenir Heavy"/>
                <a:ea typeface="Avenir Heavy"/>
                <a:cs typeface="Avenir Heavy"/>
                <a:sym typeface="Avenir Heavy"/>
              </a:defRPr>
            </a:lvl1pPr>
          </a:lstStyle>
          <a:p>
            <a:r>
              <a:t>3. Performance Efficiency</a:t>
            </a:r>
          </a:p>
        </p:txBody>
      </p:sp>
      <p:sp>
        <p:nvSpPr>
          <p:cNvPr id="250" name="4. Cost Optimization"/>
          <p:cNvSpPr txBox="1"/>
          <p:nvPr/>
        </p:nvSpPr>
        <p:spPr>
          <a:xfrm>
            <a:off x="3746500" y="5842000"/>
            <a:ext cx="14097000" cy="8032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spAutoFit/>
          </a:bodyPr>
          <a:lstStyle>
            <a:lvl1pPr algn="l">
              <a:defRPr sz="3800">
                <a:solidFill>
                  <a:schemeClr val="accent1">
                    <a:hueOff val="114395"/>
                    <a:lumOff val="-24975"/>
                  </a:schemeClr>
                </a:solidFill>
                <a:latin typeface="Avenir Heavy"/>
                <a:ea typeface="Avenir Heavy"/>
                <a:cs typeface="Avenir Heavy"/>
                <a:sym typeface="Avenir Heavy"/>
              </a:defRPr>
            </a:lvl1pPr>
          </a:lstStyle>
          <a:p>
            <a:r>
              <a:t>4. Cost Optimization</a:t>
            </a:r>
          </a:p>
        </p:txBody>
      </p:sp>
      <p:sp>
        <p:nvSpPr>
          <p:cNvPr id="251" name="6. Sustainability"/>
          <p:cNvSpPr txBox="1"/>
          <p:nvPr/>
        </p:nvSpPr>
        <p:spPr>
          <a:xfrm>
            <a:off x="3746500" y="8630218"/>
            <a:ext cx="14097000" cy="8032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spAutoFit/>
          </a:bodyPr>
          <a:lstStyle>
            <a:lvl1pPr algn="l">
              <a:defRPr sz="3800">
                <a:solidFill>
                  <a:schemeClr val="accent1"/>
                </a:solidFill>
                <a:latin typeface="Avenir Heavy"/>
                <a:ea typeface="Avenir Heavy"/>
                <a:cs typeface="Avenir Heavy"/>
                <a:sym typeface="Avenir Heavy"/>
              </a:defRPr>
            </a:lvl1pPr>
          </a:lstStyle>
          <a:p>
            <a:r>
              <a:t>6. Sustainability</a:t>
            </a:r>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5" name="Image Gallery"/>
          <p:cNvGrpSpPr/>
          <p:nvPr/>
        </p:nvGrpSpPr>
        <p:grpSpPr>
          <a:xfrm>
            <a:off x="3046654" y="956512"/>
            <a:ext cx="18290692" cy="12373770"/>
            <a:chOff x="0" y="0"/>
            <a:chExt cx="18290691" cy="12373768"/>
          </a:xfrm>
        </p:grpSpPr>
        <p:pic>
          <p:nvPicPr>
            <p:cNvPr id="253" name="ECG-CostOptimization-001.jpg" descr="ECG-CostOptimization-001.jpg"/>
            <p:cNvPicPr>
              <a:picLocks noChangeAspect="1"/>
            </p:cNvPicPr>
            <p:nvPr/>
          </p:nvPicPr>
          <p:blipFill>
            <a:blip r:embed="rId2"/>
            <a:srcRect t="1573" b="1573"/>
            <a:stretch>
              <a:fillRect/>
            </a:stretch>
          </p:blipFill>
          <p:spPr>
            <a:xfrm>
              <a:off x="0" y="0"/>
              <a:ext cx="18290692" cy="11810092"/>
            </a:xfrm>
            <a:prstGeom prst="rect">
              <a:avLst/>
            </a:prstGeom>
            <a:ln w="12700" cap="flat">
              <a:noFill/>
              <a:miter lim="400000"/>
            </a:ln>
            <a:effectLst/>
          </p:spPr>
        </p:pic>
        <p:sp>
          <p:nvSpPr>
            <p:cNvPr id="254" name="Caption"/>
            <p:cNvSpPr/>
            <p:nvPr/>
          </p:nvSpPr>
          <p:spPr>
            <a:xfrm>
              <a:off x="0" y="11886291"/>
              <a:ext cx="18290692" cy="48747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6200" tIns="76200" rIns="76200" bIns="76200" numCol="1" anchor="t">
              <a:noAutofit/>
            </a:bodyPr>
            <a:lstStyle/>
            <a:p>
              <a:r>
                <a:t>Caption</a:t>
              </a:r>
            </a:p>
          </p:txBody>
        </p:sp>
      </p:grpSp>
      <p:sp>
        <p:nvSpPr>
          <p:cNvPr id="256" name="“Elevate The Cloud Game” - Stoisavljević Aleksandar @ 2023"/>
          <p:cNvSpPr txBox="1"/>
          <p:nvPr/>
        </p:nvSpPr>
        <p:spPr>
          <a:xfrm>
            <a:off x="13525499" y="12315976"/>
            <a:ext cx="7785152" cy="5238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a:defRPr>
                <a:latin typeface="Avenir Book"/>
                <a:ea typeface="Avenir Book"/>
                <a:cs typeface="Avenir Book"/>
                <a:sym typeface="Avenir Book"/>
              </a:defRPr>
            </a:lvl1pPr>
          </a:lstStyle>
          <a:p>
            <a:r>
              <a:t>“Elevate The Cloud Game” - Stoisavljević Aleksandar @ 2023</a:t>
            </a:r>
          </a:p>
        </p:txBody>
      </p:sp>
      <p:sp>
        <p:nvSpPr>
          <p:cNvPr id="257" name="Cost Optimization"/>
          <p:cNvSpPr txBox="1"/>
          <p:nvPr/>
        </p:nvSpPr>
        <p:spPr>
          <a:xfrm>
            <a:off x="3302000" y="1267728"/>
            <a:ext cx="7044995" cy="11080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spAutoFit/>
          </a:bodyPr>
          <a:lstStyle>
            <a:lvl1pPr algn="l">
              <a:defRPr sz="5600">
                <a:solidFill>
                  <a:schemeClr val="accent1">
                    <a:hueOff val="114395"/>
                    <a:lumOff val="-24975"/>
                  </a:schemeClr>
                </a:solidFill>
                <a:latin typeface="Avenir Heavy"/>
                <a:ea typeface="Avenir Heavy"/>
                <a:cs typeface="Avenir Heavy"/>
                <a:sym typeface="Avenir Heavy"/>
              </a:defRPr>
            </a:lvl1pPr>
          </a:lstStyle>
          <a:p>
            <a:r>
              <a:t>Cost Optimization</a:t>
            </a:r>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 name="“Elevate The Cloud Game” - Stoisavljević Aleksandar @ 2023"/>
          <p:cNvSpPr txBox="1"/>
          <p:nvPr/>
        </p:nvSpPr>
        <p:spPr>
          <a:xfrm>
            <a:off x="13525499" y="12319000"/>
            <a:ext cx="7785152" cy="5238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a:defRPr>
                <a:latin typeface="Avenir Book"/>
                <a:ea typeface="Avenir Book"/>
                <a:cs typeface="Avenir Book"/>
                <a:sym typeface="Avenir Book"/>
              </a:defRPr>
            </a:lvl1pPr>
          </a:lstStyle>
          <a:p>
            <a:r>
              <a:t>“Elevate The Cloud Game” - Stoisavljević Aleksandar @ 2023</a:t>
            </a:r>
          </a:p>
        </p:txBody>
      </p:sp>
      <p:sp>
        <p:nvSpPr>
          <p:cNvPr id="260" name="Cost Optimization"/>
          <p:cNvSpPr txBox="1"/>
          <p:nvPr/>
        </p:nvSpPr>
        <p:spPr>
          <a:xfrm>
            <a:off x="3302000" y="1267728"/>
            <a:ext cx="12950875" cy="11080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spAutoFit/>
          </a:bodyPr>
          <a:lstStyle>
            <a:lvl1pPr algn="l">
              <a:defRPr sz="5600">
                <a:solidFill>
                  <a:schemeClr val="accent1">
                    <a:hueOff val="114395"/>
                    <a:lumOff val="-24975"/>
                  </a:schemeClr>
                </a:solidFill>
                <a:latin typeface="Avenir Heavy"/>
                <a:ea typeface="Avenir Heavy"/>
                <a:cs typeface="Avenir Heavy"/>
                <a:sym typeface="Avenir Heavy"/>
              </a:defRPr>
            </a:lvl1pPr>
          </a:lstStyle>
          <a:p>
            <a:r>
              <a:t>Cost Optimization</a:t>
            </a:r>
          </a:p>
        </p:txBody>
      </p:sp>
      <p:sp>
        <p:nvSpPr>
          <p:cNvPr id="261" name="1. Implement cloud financial management"/>
          <p:cNvSpPr txBox="1"/>
          <p:nvPr/>
        </p:nvSpPr>
        <p:spPr>
          <a:xfrm>
            <a:off x="3746500" y="2794000"/>
            <a:ext cx="14097000" cy="8032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spAutoFit/>
          </a:bodyPr>
          <a:lstStyle>
            <a:lvl1pPr algn="l">
              <a:defRPr sz="3800">
                <a:solidFill>
                  <a:schemeClr val="accent1">
                    <a:hueOff val="114395"/>
                    <a:lumOff val="-24975"/>
                  </a:schemeClr>
                </a:solidFill>
                <a:latin typeface="Avenir Heavy"/>
                <a:ea typeface="Avenir Heavy"/>
                <a:cs typeface="Avenir Heavy"/>
                <a:sym typeface="Avenir Heavy"/>
              </a:defRPr>
            </a:lvl1pPr>
          </a:lstStyle>
          <a:p>
            <a:r>
              <a:t>1. Implement cloud financial management</a:t>
            </a:r>
          </a:p>
        </p:txBody>
      </p:sp>
      <p:sp>
        <p:nvSpPr>
          <p:cNvPr id="262" name="2. Adopt a consumption model"/>
          <p:cNvSpPr txBox="1"/>
          <p:nvPr/>
        </p:nvSpPr>
        <p:spPr>
          <a:xfrm>
            <a:off x="3746500" y="3683000"/>
            <a:ext cx="14097000" cy="8032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spAutoFit/>
          </a:bodyPr>
          <a:lstStyle>
            <a:lvl1pPr algn="l">
              <a:defRPr sz="3800">
                <a:solidFill>
                  <a:schemeClr val="accent1">
                    <a:hueOff val="114395"/>
                    <a:lumOff val="-24975"/>
                  </a:schemeClr>
                </a:solidFill>
                <a:latin typeface="Avenir Heavy"/>
                <a:ea typeface="Avenir Heavy"/>
                <a:cs typeface="Avenir Heavy"/>
                <a:sym typeface="Avenir Heavy"/>
              </a:defRPr>
            </a:lvl1pPr>
          </a:lstStyle>
          <a:p>
            <a:r>
              <a:t>2. Adopt a consumption model</a:t>
            </a:r>
          </a:p>
        </p:txBody>
      </p:sp>
      <p:sp>
        <p:nvSpPr>
          <p:cNvPr id="263" name="3. Measure overall efficiency"/>
          <p:cNvSpPr txBox="1"/>
          <p:nvPr/>
        </p:nvSpPr>
        <p:spPr>
          <a:xfrm>
            <a:off x="3746500" y="4572000"/>
            <a:ext cx="14097000" cy="8032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spAutoFit/>
          </a:bodyPr>
          <a:lstStyle>
            <a:lvl1pPr algn="l">
              <a:defRPr sz="3800">
                <a:solidFill>
                  <a:schemeClr val="accent1">
                    <a:hueOff val="114395"/>
                    <a:lumOff val="-24975"/>
                  </a:schemeClr>
                </a:solidFill>
                <a:latin typeface="Avenir Heavy"/>
                <a:ea typeface="Avenir Heavy"/>
                <a:cs typeface="Avenir Heavy"/>
                <a:sym typeface="Avenir Heavy"/>
              </a:defRPr>
            </a:lvl1pPr>
          </a:lstStyle>
          <a:p>
            <a:r>
              <a:t>3. Measure overall efficiency</a:t>
            </a:r>
          </a:p>
        </p:txBody>
      </p:sp>
      <p:sp>
        <p:nvSpPr>
          <p:cNvPr id="264" name="4. Analyse and attribute expenditure"/>
          <p:cNvSpPr txBox="1"/>
          <p:nvPr/>
        </p:nvSpPr>
        <p:spPr>
          <a:xfrm>
            <a:off x="3746500" y="5461000"/>
            <a:ext cx="14097000" cy="8032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spAutoFit/>
          </a:bodyPr>
          <a:lstStyle>
            <a:lvl1pPr algn="l">
              <a:defRPr sz="3800">
                <a:solidFill>
                  <a:schemeClr val="accent1">
                    <a:hueOff val="114395"/>
                    <a:lumOff val="-24975"/>
                  </a:schemeClr>
                </a:solidFill>
                <a:latin typeface="Avenir Heavy"/>
                <a:ea typeface="Avenir Heavy"/>
                <a:cs typeface="Avenir Heavy"/>
                <a:sym typeface="Avenir Heavy"/>
              </a:defRPr>
            </a:lvl1pPr>
          </a:lstStyle>
          <a:p>
            <a:r>
              <a:t>4. Analyse and attribute expenditure</a:t>
            </a:r>
          </a:p>
        </p:txBody>
      </p:sp>
      <p:sp>
        <p:nvSpPr>
          <p:cNvPr id="265" name="5. Stop spending money on undifferentiated heavy lifting"/>
          <p:cNvSpPr txBox="1"/>
          <p:nvPr/>
        </p:nvSpPr>
        <p:spPr>
          <a:xfrm>
            <a:off x="3746500" y="6350000"/>
            <a:ext cx="14097000" cy="8032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spAutoFit/>
          </a:bodyPr>
          <a:lstStyle>
            <a:lvl1pPr algn="l">
              <a:defRPr sz="3800">
                <a:solidFill>
                  <a:schemeClr val="accent1">
                    <a:hueOff val="114395"/>
                    <a:lumOff val="-24975"/>
                  </a:schemeClr>
                </a:solidFill>
                <a:latin typeface="Avenir Heavy"/>
                <a:ea typeface="Avenir Heavy"/>
                <a:cs typeface="Avenir Heavy"/>
                <a:sym typeface="Avenir Heavy"/>
              </a:defRPr>
            </a:lvl1pPr>
          </a:lstStyle>
          <a:p>
            <a:r>
              <a:t>5. Stop spending money on undifferentiated heavy lifting</a:t>
            </a:r>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 name="Rectangle"/>
          <p:cNvSpPr/>
          <p:nvPr/>
        </p:nvSpPr>
        <p:spPr>
          <a:xfrm>
            <a:off x="3045042" y="951962"/>
            <a:ext cx="3302001" cy="11812076"/>
          </a:xfrm>
          <a:prstGeom prst="rect">
            <a:avLst/>
          </a:prstGeom>
          <a:solidFill>
            <a:srgbClr val="003462"/>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a:p>
        </p:txBody>
      </p:sp>
      <p:sp>
        <p:nvSpPr>
          <p:cNvPr id="270" name="Design Principles"/>
          <p:cNvSpPr txBox="1">
            <a:spLocks noGrp="1"/>
          </p:cNvSpPr>
          <p:nvPr>
            <p:ph type="title" idx="4294967295"/>
          </p:nvPr>
        </p:nvSpPr>
        <p:spPr>
          <a:xfrm>
            <a:off x="3048216" y="1145381"/>
            <a:ext cx="3302001" cy="1270001"/>
          </a:xfrm>
          <a:prstGeom prst="rect">
            <a:avLst/>
          </a:prstGeom>
        </p:spPr>
        <p:txBody>
          <a:bodyPr lIns="71437" tIns="71437" rIns="71437" bIns="71437" anchor="ctr"/>
          <a:lstStyle>
            <a:lvl1pPr defTabSz="2438339">
              <a:lnSpc>
                <a:spcPct val="80000"/>
              </a:lnSpc>
              <a:defRPr sz="3200" spc="-64">
                <a:solidFill>
                  <a:srgbClr val="FFFFFF"/>
                </a:solidFill>
                <a:latin typeface="Avenir Book"/>
                <a:ea typeface="Avenir Book"/>
                <a:cs typeface="Avenir Book"/>
                <a:sym typeface="Avenir Book"/>
              </a:defRPr>
            </a:lvl1pPr>
          </a:lstStyle>
          <a:p>
            <a:r>
              <a:t>Design Principles</a:t>
            </a:r>
          </a:p>
        </p:txBody>
      </p:sp>
      <p:sp>
        <p:nvSpPr>
          <p:cNvPr id="271" name="Rectangle"/>
          <p:cNvSpPr/>
          <p:nvPr/>
        </p:nvSpPr>
        <p:spPr>
          <a:xfrm>
            <a:off x="3937217" y="2413000"/>
            <a:ext cx="1524001" cy="63500"/>
          </a:xfrm>
          <a:prstGeom prst="rect">
            <a:avLst/>
          </a:prstGeom>
          <a:solidFill>
            <a:srgbClr val="04B4DB"/>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a:p>
        </p:txBody>
      </p:sp>
      <p:sp>
        <p:nvSpPr>
          <p:cNvPr id="272" name="Cloud Financial…"/>
          <p:cNvSpPr txBox="1"/>
          <p:nvPr/>
        </p:nvSpPr>
        <p:spPr>
          <a:xfrm>
            <a:off x="3045042" y="2878432"/>
            <a:ext cx="3302001" cy="1270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normAutofit/>
          </a:bodyPr>
          <a:lstStyle/>
          <a:p>
            <a:pPr>
              <a:lnSpc>
                <a:spcPct val="80000"/>
              </a:lnSpc>
              <a:defRPr sz="3200" spc="-64">
                <a:solidFill>
                  <a:srgbClr val="FFFFFF"/>
                </a:solidFill>
                <a:latin typeface="Avenir Heavy"/>
                <a:ea typeface="Avenir Heavy"/>
                <a:cs typeface="Avenir Heavy"/>
                <a:sym typeface="Avenir Heavy"/>
              </a:defRPr>
            </a:pPr>
            <a:r>
              <a:t>Cloud Financial </a:t>
            </a:r>
          </a:p>
          <a:p>
            <a:pPr>
              <a:lnSpc>
                <a:spcPct val="80000"/>
              </a:lnSpc>
              <a:defRPr sz="3200" spc="-64">
                <a:solidFill>
                  <a:srgbClr val="FFFFFF"/>
                </a:solidFill>
                <a:latin typeface="Avenir Heavy"/>
                <a:ea typeface="Avenir Heavy"/>
                <a:cs typeface="Avenir Heavy"/>
                <a:sym typeface="Avenir Heavy"/>
              </a:defRPr>
            </a:pPr>
            <a:r>
              <a:t>Management</a:t>
            </a:r>
          </a:p>
        </p:txBody>
      </p:sp>
      <p:sp>
        <p:nvSpPr>
          <p:cNvPr id="273" name="“Elevate The Cloud Game” - Stoisavljević Aleksandar @ 2023"/>
          <p:cNvSpPr txBox="1"/>
          <p:nvPr/>
        </p:nvSpPr>
        <p:spPr>
          <a:xfrm>
            <a:off x="13525499" y="12319000"/>
            <a:ext cx="7785152" cy="5238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a:defRPr>
                <a:latin typeface="Avenir Book"/>
                <a:ea typeface="Avenir Book"/>
                <a:cs typeface="Avenir Book"/>
                <a:sym typeface="Avenir Book"/>
              </a:defRPr>
            </a:lvl1pPr>
          </a:lstStyle>
          <a:p>
            <a:r>
              <a:t>“Elevate The Cloud Game” - Stoisavljević Aleksandar @ 2023</a:t>
            </a:r>
          </a:p>
        </p:txBody>
      </p:sp>
      <p:sp>
        <p:nvSpPr>
          <p:cNvPr id="274" name="Implement cloud financial management"/>
          <p:cNvSpPr txBox="1"/>
          <p:nvPr/>
        </p:nvSpPr>
        <p:spPr>
          <a:xfrm>
            <a:off x="7381526" y="2043112"/>
            <a:ext cx="14097001" cy="8032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spAutoFit/>
          </a:bodyPr>
          <a:lstStyle>
            <a:lvl1pPr algn="l">
              <a:defRPr sz="3800">
                <a:solidFill>
                  <a:schemeClr val="accent1">
                    <a:hueOff val="114395"/>
                    <a:lumOff val="-24975"/>
                  </a:schemeClr>
                </a:solidFill>
                <a:latin typeface="Avenir Heavy"/>
                <a:ea typeface="Avenir Heavy"/>
                <a:cs typeface="Avenir Heavy"/>
                <a:sym typeface="Avenir Heavy"/>
              </a:defRPr>
            </a:lvl1pPr>
          </a:lstStyle>
          <a:p>
            <a:r>
              <a:t>Implement cloud financial management</a:t>
            </a:r>
          </a:p>
        </p:txBody>
      </p:sp>
      <p:sp>
        <p:nvSpPr>
          <p:cNvPr id="275" name="Cloud Financial Management (CFM) - allows finance, product, technology, and business organizations to manage, optimize, and plan costs as they grow their usage and scale on AWS. The primary goal of CFM is to allow customers to achieve their business outc"/>
          <p:cNvSpPr txBox="1"/>
          <p:nvPr/>
        </p:nvSpPr>
        <p:spPr>
          <a:xfrm>
            <a:off x="7362611" y="3221388"/>
            <a:ext cx="11090217" cy="184955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spAutoFit/>
          </a:bodyPr>
          <a:lstStyle>
            <a:lvl1pPr algn="l"/>
          </a:lstStyle>
          <a:p>
            <a:r>
              <a:t>Cloud Financial Management (CFM) - allows finance, product, technology, and business organizations to manage, optimize, and plan costs as they grow their usage and scale on AWS. The primary goal of CFM is to allow customers to achieve their business outcomes in the most cost-efficient manner and accelerate economic and business value creation while finding the right balance between agility and control.</a:t>
            </a:r>
          </a:p>
        </p:txBody>
      </p:sp>
      <p:grpSp>
        <p:nvGrpSpPr>
          <p:cNvPr id="280" name="Group"/>
          <p:cNvGrpSpPr/>
          <p:nvPr/>
        </p:nvGrpSpPr>
        <p:grpSpPr>
          <a:xfrm>
            <a:off x="8253639" y="7786234"/>
            <a:ext cx="1930401" cy="2809648"/>
            <a:chOff x="0" y="0"/>
            <a:chExt cx="1930400" cy="2809647"/>
          </a:xfrm>
        </p:grpSpPr>
        <p:sp>
          <p:nvSpPr>
            <p:cNvPr id="276" name="Circle"/>
            <p:cNvSpPr/>
            <p:nvPr/>
          </p:nvSpPr>
          <p:spPr>
            <a:xfrm>
              <a:off x="0" y="879247"/>
              <a:ext cx="1930400" cy="1930401"/>
            </a:xfrm>
            <a:prstGeom prst="ellipse">
              <a:avLst/>
            </a:prstGeom>
            <a:solidFill>
              <a:schemeClr val="accent1">
                <a:lumOff val="-13575"/>
              </a:schemeClr>
            </a:solidFill>
            <a:ln w="12700" cap="flat">
              <a:noFill/>
              <a:miter lim="400000"/>
            </a:ln>
            <a:effectLst/>
          </p:spPr>
          <p:txBody>
            <a:bodyPr wrap="square" lIns="71437" tIns="71437" rIns="71437" bIns="71437" numCol="1" anchor="ctr">
              <a:noAutofit/>
            </a:bodyPr>
            <a:lstStyle/>
            <a:p>
              <a:pPr defTabSz="821531">
                <a:defRPr sz="3000">
                  <a:solidFill>
                    <a:srgbClr val="FFFFFF"/>
                  </a:solidFill>
                  <a:latin typeface="Helvetica Neue Medium"/>
                  <a:ea typeface="Helvetica Neue Medium"/>
                  <a:cs typeface="Helvetica Neue Medium"/>
                  <a:sym typeface="Helvetica Neue Medium"/>
                </a:defRPr>
              </a:pPr>
              <a:endParaRPr/>
            </a:p>
          </p:txBody>
        </p:sp>
        <p:sp>
          <p:nvSpPr>
            <p:cNvPr id="277" name="Circle"/>
            <p:cNvSpPr/>
            <p:nvPr/>
          </p:nvSpPr>
          <p:spPr>
            <a:xfrm>
              <a:off x="53521" y="930047"/>
              <a:ext cx="1816101" cy="1816101"/>
            </a:xfrm>
            <a:prstGeom prst="ellipse">
              <a:avLst/>
            </a:prstGeom>
            <a:solidFill>
              <a:srgbClr val="FFFFFF"/>
            </a:solidFill>
            <a:ln w="12700" cap="flat">
              <a:noFill/>
              <a:miter lim="400000"/>
            </a:ln>
            <a:effectLst/>
          </p:spPr>
          <p:txBody>
            <a:bodyPr wrap="square" lIns="71437" tIns="71437" rIns="71437" bIns="71437" numCol="1" anchor="ctr">
              <a:noAutofit/>
            </a:bodyPr>
            <a:lstStyle/>
            <a:p>
              <a:pPr defTabSz="821531">
                <a:defRPr sz="3000">
                  <a:solidFill>
                    <a:srgbClr val="000000"/>
                  </a:solidFill>
                  <a:latin typeface="Helvetica Neue Medium"/>
                  <a:ea typeface="Helvetica Neue Medium"/>
                  <a:cs typeface="Helvetica Neue Medium"/>
                  <a:sym typeface="Helvetica Neue Medium"/>
                </a:defRPr>
              </a:pPr>
              <a:endParaRPr/>
            </a:p>
          </p:txBody>
        </p:sp>
        <p:pic>
          <p:nvPicPr>
            <p:cNvPr id="278" name="ECG-CostOptimization-003.jpeg" descr="ECG-CostOptimization-003.jpeg"/>
            <p:cNvPicPr>
              <a:picLocks noChangeAspect="1"/>
            </p:cNvPicPr>
            <p:nvPr/>
          </p:nvPicPr>
          <p:blipFill>
            <a:blip r:embed="rId2"/>
            <a:stretch>
              <a:fillRect/>
            </a:stretch>
          </p:blipFill>
          <p:spPr>
            <a:xfrm>
              <a:off x="330200" y="1209447"/>
              <a:ext cx="1270000" cy="1270001"/>
            </a:xfrm>
            <a:prstGeom prst="rect">
              <a:avLst/>
            </a:prstGeom>
            <a:ln w="12700" cap="flat">
              <a:noFill/>
              <a:miter lim="400000"/>
            </a:ln>
            <a:effectLst/>
          </p:spPr>
        </p:pic>
        <p:sp>
          <p:nvSpPr>
            <p:cNvPr id="279" name="See"/>
            <p:cNvSpPr txBox="1"/>
            <p:nvPr/>
          </p:nvSpPr>
          <p:spPr>
            <a:xfrm>
              <a:off x="327130" y="0"/>
              <a:ext cx="1276140" cy="80327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numCol="1" anchor="ctr">
              <a:spAutoFit/>
            </a:bodyPr>
            <a:lstStyle>
              <a:lvl1pPr>
                <a:defRPr sz="3800">
                  <a:solidFill>
                    <a:srgbClr val="000000"/>
                  </a:solidFill>
                  <a:latin typeface="Avenir Heavy"/>
                  <a:ea typeface="Avenir Heavy"/>
                  <a:cs typeface="Avenir Heavy"/>
                  <a:sym typeface="Avenir Heavy"/>
                </a:defRPr>
              </a:lvl1pPr>
            </a:lstStyle>
            <a:p>
              <a:r>
                <a:t>See</a:t>
              </a:r>
            </a:p>
          </p:txBody>
        </p:sp>
      </p:grpSp>
      <p:grpSp>
        <p:nvGrpSpPr>
          <p:cNvPr id="285" name="Group"/>
          <p:cNvGrpSpPr/>
          <p:nvPr/>
        </p:nvGrpSpPr>
        <p:grpSpPr>
          <a:xfrm>
            <a:off x="11086847" y="7786234"/>
            <a:ext cx="1930401" cy="2809648"/>
            <a:chOff x="0" y="0"/>
            <a:chExt cx="1930400" cy="2809647"/>
          </a:xfrm>
        </p:grpSpPr>
        <p:sp>
          <p:nvSpPr>
            <p:cNvPr id="281" name="Circle"/>
            <p:cNvSpPr/>
            <p:nvPr/>
          </p:nvSpPr>
          <p:spPr>
            <a:xfrm>
              <a:off x="0" y="879247"/>
              <a:ext cx="1930400" cy="1930401"/>
            </a:xfrm>
            <a:prstGeom prst="ellipse">
              <a:avLst/>
            </a:prstGeom>
            <a:solidFill>
              <a:schemeClr val="accent1">
                <a:lumOff val="-13575"/>
              </a:schemeClr>
            </a:solidFill>
            <a:ln w="12700" cap="flat">
              <a:noFill/>
              <a:miter lim="400000"/>
            </a:ln>
            <a:effectLst/>
          </p:spPr>
          <p:txBody>
            <a:bodyPr wrap="square" lIns="71437" tIns="71437" rIns="71437" bIns="71437" numCol="1" anchor="ctr">
              <a:noAutofit/>
            </a:bodyPr>
            <a:lstStyle/>
            <a:p>
              <a:pPr defTabSz="821531">
                <a:defRPr sz="3000">
                  <a:solidFill>
                    <a:srgbClr val="FFFFFF"/>
                  </a:solidFill>
                  <a:latin typeface="Helvetica Neue Medium"/>
                  <a:ea typeface="Helvetica Neue Medium"/>
                  <a:cs typeface="Helvetica Neue Medium"/>
                  <a:sym typeface="Helvetica Neue Medium"/>
                </a:defRPr>
              </a:pPr>
              <a:endParaRPr/>
            </a:p>
          </p:txBody>
        </p:sp>
        <p:sp>
          <p:nvSpPr>
            <p:cNvPr id="282" name="Circle"/>
            <p:cNvSpPr/>
            <p:nvPr/>
          </p:nvSpPr>
          <p:spPr>
            <a:xfrm>
              <a:off x="53521" y="930047"/>
              <a:ext cx="1816101" cy="1816101"/>
            </a:xfrm>
            <a:prstGeom prst="ellipse">
              <a:avLst/>
            </a:prstGeom>
            <a:solidFill>
              <a:srgbClr val="FFFFFF"/>
            </a:solidFill>
            <a:ln w="12700" cap="flat">
              <a:noFill/>
              <a:miter lim="400000"/>
            </a:ln>
            <a:effectLst/>
          </p:spPr>
          <p:txBody>
            <a:bodyPr wrap="square" lIns="71437" tIns="71437" rIns="71437" bIns="71437" numCol="1" anchor="ctr">
              <a:noAutofit/>
            </a:bodyPr>
            <a:lstStyle/>
            <a:p>
              <a:pPr defTabSz="821531">
                <a:defRPr sz="3000">
                  <a:solidFill>
                    <a:srgbClr val="000000"/>
                  </a:solidFill>
                  <a:latin typeface="Helvetica Neue Medium"/>
                  <a:ea typeface="Helvetica Neue Medium"/>
                  <a:cs typeface="Helvetica Neue Medium"/>
                  <a:sym typeface="Helvetica Neue Medium"/>
                </a:defRPr>
              </a:pPr>
              <a:endParaRPr/>
            </a:p>
          </p:txBody>
        </p:sp>
        <p:sp>
          <p:nvSpPr>
            <p:cNvPr id="283" name="Save"/>
            <p:cNvSpPr txBox="1"/>
            <p:nvPr/>
          </p:nvSpPr>
          <p:spPr>
            <a:xfrm>
              <a:off x="327130" y="0"/>
              <a:ext cx="1276140" cy="80327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numCol="1" anchor="ctr">
              <a:spAutoFit/>
            </a:bodyPr>
            <a:lstStyle>
              <a:lvl1pPr>
                <a:defRPr sz="3800">
                  <a:solidFill>
                    <a:srgbClr val="000000"/>
                  </a:solidFill>
                  <a:latin typeface="Avenir Heavy"/>
                  <a:ea typeface="Avenir Heavy"/>
                  <a:cs typeface="Avenir Heavy"/>
                  <a:sym typeface="Avenir Heavy"/>
                </a:defRPr>
              </a:lvl1pPr>
            </a:lstStyle>
            <a:p>
              <a:r>
                <a:t>Save</a:t>
              </a:r>
            </a:p>
          </p:txBody>
        </p:sp>
        <p:pic>
          <p:nvPicPr>
            <p:cNvPr id="284" name="ECG-CostOptimization-004.png" descr="ECG-CostOptimization-004.png"/>
            <p:cNvPicPr>
              <a:picLocks noChangeAspect="1"/>
            </p:cNvPicPr>
            <p:nvPr/>
          </p:nvPicPr>
          <p:blipFill>
            <a:blip r:embed="rId3"/>
            <a:stretch>
              <a:fillRect/>
            </a:stretch>
          </p:blipFill>
          <p:spPr>
            <a:xfrm>
              <a:off x="352562" y="1209447"/>
              <a:ext cx="1270001" cy="1270001"/>
            </a:xfrm>
            <a:prstGeom prst="rect">
              <a:avLst/>
            </a:prstGeom>
            <a:ln w="12700" cap="flat">
              <a:noFill/>
              <a:miter lim="400000"/>
            </a:ln>
            <a:effectLst/>
          </p:spPr>
        </p:pic>
      </p:grpSp>
      <p:grpSp>
        <p:nvGrpSpPr>
          <p:cNvPr id="290" name="Group"/>
          <p:cNvGrpSpPr/>
          <p:nvPr/>
        </p:nvGrpSpPr>
        <p:grpSpPr>
          <a:xfrm>
            <a:off x="13972037" y="7786234"/>
            <a:ext cx="1930401" cy="2809648"/>
            <a:chOff x="0" y="0"/>
            <a:chExt cx="1930400" cy="2809647"/>
          </a:xfrm>
        </p:grpSpPr>
        <p:sp>
          <p:nvSpPr>
            <p:cNvPr id="286" name="Circle"/>
            <p:cNvSpPr/>
            <p:nvPr/>
          </p:nvSpPr>
          <p:spPr>
            <a:xfrm>
              <a:off x="0" y="879247"/>
              <a:ext cx="1930400" cy="1930401"/>
            </a:xfrm>
            <a:prstGeom prst="ellipse">
              <a:avLst/>
            </a:prstGeom>
            <a:solidFill>
              <a:schemeClr val="accent1">
                <a:lumOff val="-13575"/>
              </a:schemeClr>
            </a:solidFill>
            <a:ln w="12700" cap="flat">
              <a:noFill/>
              <a:miter lim="400000"/>
            </a:ln>
            <a:effectLst/>
          </p:spPr>
          <p:txBody>
            <a:bodyPr wrap="square" lIns="71437" tIns="71437" rIns="71437" bIns="71437" numCol="1" anchor="ctr">
              <a:noAutofit/>
            </a:bodyPr>
            <a:lstStyle/>
            <a:p>
              <a:pPr defTabSz="821531">
                <a:defRPr sz="3000">
                  <a:solidFill>
                    <a:srgbClr val="FFFFFF"/>
                  </a:solidFill>
                  <a:latin typeface="Helvetica Neue Medium"/>
                  <a:ea typeface="Helvetica Neue Medium"/>
                  <a:cs typeface="Helvetica Neue Medium"/>
                  <a:sym typeface="Helvetica Neue Medium"/>
                </a:defRPr>
              </a:pPr>
              <a:endParaRPr/>
            </a:p>
          </p:txBody>
        </p:sp>
        <p:sp>
          <p:nvSpPr>
            <p:cNvPr id="287" name="Circle"/>
            <p:cNvSpPr/>
            <p:nvPr/>
          </p:nvSpPr>
          <p:spPr>
            <a:xfrm>
              <a:off x="53520" y="930047"/>
              <a:ext cx="1816101" cy="1816101"/>
            </a:xfrm>
            <a:prstGeom prst="ellipse">
              <a:avLst/>
            </a:prstGeom>
            <a:solidFill>
              <a:srgbClr val="FFFFFF"/>
            </a:solidFill>
            <a:ln w="12700" cap="flat">
              <a:noFill/>
              <a:miter lim="400000"/>
            </a:ln>
            <a:effectLst/>
          </p:spPr>
          <p:txBody>
            <a:bodyPr wrap="square" lIns="71437" tIns="71437" rIns="71437" bIns="71437" numCol="1" anchor="ctr">
              <a:noAutofit/>
            </a:bodyPr>
            <a:lstStyle/>
            <a:p>
              <a:pPr defTabSz="821531">
                <a:defRPr sz="3000">
                  <a:solidFill>
                    <a:srgbClr val="000000"/>
                  </a:solidFill>
                  <a:latin typeface="Helvetica Neue Medium"/>
                  <a:ea typeface="Helvetica Neue Medium"/>
                  <a:cs typeface="Helvetica Neue Medium"/>
                  <a:sym typeface="Helvetica Neue Medium"/>
                </a:defRPr>
              </a:pPr>
              <a:endParaRPr/>
            </a:p>
          </p:txBody>
        </p:sp>
        <p:sp>
          <p:nvSpPr>
            <p:cNvPr id="288" name="Plan"/>
            <p:cNvSpPr txBox="1"/>
            <p:nvPr/>
          </p:nvSpPr>
          <p:spPr>
            <a:xfrm>
              <a:off x="270960" y="0"/>
              <a:ext cx="1276140" cy="80327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numCol="1" anchor="ctr">
              <a:spAutoFit/>
            </a:bodyPr>
            <a:lstStyle>
              <a:lvl1pPr>
                <a:defRPr sz="3800">
                  <a:solidFill>
                    <a:srgbClr val="000000"/>
                  </a:solidFill>
                  <a:latin typeface="Avenir Heavy"/>
                  <a:ea typeface="Avenir Heavy"/>
                  <a:cs typeface="Avenir Heavy"/>
                  <a:sym typeface="Avenir Heavy"/>
                </a:defRPr>
              </a:lvl1pPr>
            </a:lstStyle>
            <a:p>
              <a:r>
                <a:t>Plan</a:t>
              </a:r>
            </a:p>
          </p:txBody>
        </p:sp>
        <p:pic>
          <p:nvPicPr>
            <p:cNvPr id="289" name="ECG-CostOptimization-005.png" descr="ECG-CostOptimization-005.png"/>
            <p:cNvPicPr>
              <a:picLocks noChangeAspect="1"/>
            </p:cNvPicPr>
            <p:nvPr/>
          </p:nvPicPr>
          <p:blipFill>
            <a:blip r:embed="rId4"/>
            <a:stretch>
              <a:fillRect/>
            </a:stretch>
          </p:blipFill>
          <p:spPr>
            <a:xfrm>
              <a:off x="353331" y="1198037"/>
              <a:ext cx="1270001" cy="1165822"/>
            </a:xfrm>
            <a:prstGeom prst="rect">
              <a:avLst/>
            </a:prstGeom>
            <a:ln w="12700" cap="flat">
              <a:noFill/>
              <a:miter lim="400000"/>
            </a:ln>
            <a:effectLst/>
          </p:spPr>
        </p:pic>
      </p:grpSp>
      <p:grpSp>
        <p:nvGrpSpPr>
          <p:cNvPr id="295" name="Group"/>
          <p:cNvGrpSpPr/>
          <p:nvPr/>
        </p:nvGrpSpPr>
        <p:grpSpPr>
          <a:xfrm>
            <a:off x="16849969" y="7786234"/>
            <a:ext cx="1930401" cy="2809648"/>
            <a:chOff x="0" y="0"/>
            <a:chExt cx="1930400" cy="2809647"/>
          </a:xfrm>
        </p:grpSpPr>
        <p:sp>
          <p:nvSpPr>
            <p:cNvPr id="291" name="Circle"/>
            <p:cNvSpPr/>
            <p:nvPr/>
          </p:nvSpPr>
          <p:spPr>
            <a:xfrm>
              <a:off x="0" y="879247"/>
              <a:ext cx="1930400" cy="1930401"/>
            </a:xfrm>
            <a:prstGeom prst="ellipse">
              <a:avLst/>
            </a:prstGeom>
            <a:solidFill>
              <a:schemeClr val="accent1">
                <a:lumOff val="-13575"/>
              </a:schemeClr>
            </a:solidFill>
            <a:ln w="12700" cap="flat">
              <a:noFill/>
              <a:miter lim="400000"/>
            </a:ln>
            <a:effectLst/>
          </p:spPr>
          <p:txBody>
            <a:bodyPr wrap="square" lIns="71437" tIns="71437" rIns="71437" bIns="71437" numCol="1" anchor="ctr">
              <a:noAutofit/>
            </a:bodyPr>
            <a:lstStyle/>
            <a:p>
              <a:pPr defTabSz="821531">
                <a:defRPr sz="3000">
                  <a:solidFill>
                    <a:srgbClr val="FFFFFF"/>
                  </a:solidFill>
                  <a:latin typeface="Helvetica Neue Medium"/>
                  <a:ea typeface="Helvetica Neue Medium"/>
                  <a:cs typeface="Helvetica Neue Medium"/>
                  <a:sym typeface="Helvetica Neue Medium"/>
                </a:defRPr>
              </a:pPr>
              <a:endParaRPr/>
            </a:p>
          </p:txBody>
        </p:sp>
        <p:sp>
          <p:nvSpPr>
            <p:cNvPr id="292" name="Circle"/>
            <p:cNvSpPr/>
            <p:nvPr/>
          </p:nvSpPr>
          <p:spPr>
            <a:xfrm>
              <a:off x="53520" y="930047"/>
              <a:ext cx="1816101" cy="1816101"/>
            </a:xfrm>
            <a:prstGeom prst="ellipse">
              <a:avLst/>
            </a:prstGeom>
            <a:solidFill>
              <a:srgbClr val="FFFFFF"/>
            </a:solidFill>
            <a:ln w="12700" cap="flat">
              <a:noFill/>
              <a:miter lim="400000"/>
            </a:ln>
            <a:effectLst/>
          </p:spPr>
          <p:txBody>
            <a:bodyPr wrap="square" lIns="71437" tIns="71437" rIns="71437" bIns="71437" numCol="1" anchor="ctr">
              <a:noAutofit/>
            </a:bodyPr>
            <a:lstStyle/>
            <a:p>
              <a:pPr defTabSz="821531">
                <a:defRPr sz="3000">
                  <a:solidFill>
                    <a:srgbClr val="000000"/>
                  </a:solidFill>
                  <a:latin typeface="Helvetica Neue Medium"/>
                  <a:ea typeface="Helvetica Neue Medium"/>
                  <a:cs typeface="Helvetica Neue Medium"/>
                  <a:sym typeface="Helvetica Neue Medium"/>
                </a:defRPr>
              </a:pPr>
              <a:endParaRPr/>
            </a:p>
          </p:txBody>
        </p:sp>
        <p:sp>
          <p:nvSpPr>
            <p:cNvPr id="293" name="Run"/>
            <p:cNvSpPr txBox="1"/>
            <p:nvPr/>
          </p:nvSpPr>
          <p:spPr>
            <a:xfrm>
              <a:off x="222046" y="0"/>
              <a:ext cx="1276141" cy="80327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numCol="1" anchor="ctr">
              <a:spAutoFit/>
            </a:bodyPr>
            <a:lstStyle>
              <a:lvl1pPr>
                <a:defRPr sz="3800">
                  <a:solidFill>
                    <a:srgbClr val="000000"/>
                  </a:solidFill>
                  <a:latin typeface="Avenir Heavy"/>
                  <a:ea typeface="Avenir Heavy"/>
                  <a:cs typeface="Avenir Heavy"/>
                  <a:sym typeface="Avenir Heavy"/>
                </a:defRPr>
              </a:lvl1pPr>
            </a:lstStyle>
            <a:p>
              <a:r>
                <a:t>Run</a:t>
              </a:r>
            </a:p>
          </p:txBody>
        </p:sp>
        <p:pic>
          <p:nvPicPr>
            <p:cNvPr id="294" name="ECG-CostOptimization-006.png" descr="ECG-CostOptimization-006.png"/>
            <p:cNvPicPr>
              <a:picLocks noChangeAspect="1"/>
            </p:cNvPicPr>
            <p:nvPr/>
          </p:nvPicPr>
          <p:blipFill>
            <a:blip r:embed="rId5"/>
            <a:stretch>
              <a:fillRect/>
            </a:stretch>
          </p:blipFill>
          <p:spPr>
            <a:xfrm>
              <a:off x="333237" y="1184047"/>
              <a:ext cx="1282701" cy="1282701"/>
            </a:xfrm>
            <a:prstGeom prst="rect">
              <a:avLst/>
            </a:prstGeom>
            <a:ln w="12700" cap="flat">
              <a:noFill/>
              <a:miter lim="400000"/>
            </a:ln>
            <a:effectLst/>
          </p:spPr>
        </p:pic>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28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28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3" nodeType="clickEffect">
                                  <p:stCondLst>
                                    <p:cond delay="0"/>
                                  </p:stCondLst>
                                  <p:iterate>
                                    <p:tmAbs val="0"/>
                                  </p:iterate>
                                  <p:childTnLst>
                                    <p:set>
                                      <p:cBhvr>
                                        <p:cTn id="14" fill="hold"/>
                                        <p:tgtEl>
                                          <p:spTgt spid="29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4" nodeType="clickEffect">
                                  <p:stCondLst>
                                    <p:cond delay="0"/>
                                  </p:stCondLst>
                                  <p:iterate>
                                    <p:tmAbs val="0"/>
                                  </p:iterate>
                                  <p:childTnLst>
                                    <p:set>
                                      <p:cBhvr>
                                        <p:cTn id="18" fill="hold"/>
                                        <p:tgtEl>
                                          <p:spTgt spid="29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0" grpId="1" animBg="1" advAuto="0"/>
      <p:bldP spid="285" grpId="2" animBg="1" advAuto="0"/>
      <p:bldP spid="290" grpId="3" animBg="1" advAuto="0"/>
      <p:bldP spid="295" grpId="4" animBg="1" advAuto="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 name="Rectangle"/>
          <p:cNvSpPr/>
          <p:nvPr/>
        </p:nvSpPr>
        <p:spPr>
          <a:xfrm>
            <a:off x="3045042" y="951962"/>
            <a:ext cx="3302001" cy="11812076"/>
          </a:xfrm>
          <a:prstGeom prst="rect">
            <a:avLst/>
          </a:prstGeom>
          <a:solidFill>
            <a:srgbClr val="003462"/>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a:p>
        </p:txBody>
      </p:sp>
      <p:sp>
        <p:nvSpPr>
          <p:cNvPr id="298" name="Design Principles"/>
          <p:cNvSpPr txBox="1">
            <a:spLocks noGrp="1"/>
          </p:cNvSpPr>
          <p:nvPr>
            <p:ph type="title" idx="4294967295"/>
          </p:nvPr>
        </p:nvSpPr>
        <p:spPr>
          <a:xfrm>
            <a:off x="3048216" y="1145381"/>
            <a:ext cx="3302001" cy="1270001"/>
          </a:xfrm>
          <a:prstGeom prst="rect">
            <a:avLst/>
          </a:prstGeom>
        </p:spPr>
        <p:txBody>
          <a:bodyPr lIns="71437" tIns="71437" rIns="71437" bIns="71437" anchor="ctr"/>
          <a:lstStyle>
            <a:lvl1pPr defTabSz="2438339">
              <a:lnSpc>
                <a:spcPct val="80000"/>
              </a:lnSpc>
              <a:defRPr sz="3200" spc="-64">
                <a:solidFill>
                  <a:srgbClr val="FFFFFF"/>
                </a:solidFill>
                <a:latin typeface="Avenir Book"/>
                <a:ea typeface="Avenir Book"/>
                <a:cs typeface="Avenir Book"/>
                <a:sym typeface="Avenir Book"/>
              </a:defRPr>
            </a:lvl1pPr>
          </a:lstStyle>
          <a:p>
            <a:r>
              <a:t>Design Principles</a:t>
            </a:r>
          </a:p>
        </p:txBody>
      </p:sp>
      <p:sp>
        <p:nvSpPr>
          <p:cNvPr id="299" name="Rectangle"/>
          <p:cNvSpPr/>
          <p:nvPr/>
        </p:nvSpPr>
        <p:spPr>
          <a:xfrm>
            <a:off x="3937217" y="2413000"/>
            <a:ext cx="1524001" cy="63500"/>
          </a:xfrm>
          <a:prstGeom prst="rect">
            <a:avLst/>
          </a:prstGeom>
          <a:solidFill>
            <a:srgbClr val="04B4DB"/>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a:p>
        </p:txBody>
      </p:sp>
      <p:sp>
        <p:nvSpPr>
          <p:cNvPr id="300" name="Cloud Financial…"/>
          <p:cNvSpPr txBox="1"/>
          <p:nvPr/>
        </p:nvSpPr>
        <p:spPr>
          <a:xfrm>
            <a:off x="3045042" y="2878432"/>
            <a:ext cx="3302001" cy="1270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normAutofit/>
          </a:bodyPr>
          <a:lstStyle/>
          <a:p>
            <a:pPr>
              <a:lnSpc>
                <a:spcPct val="80000"/>
              </a:lnSpc>
              <a:defRPr sz="3200" spc="-64">
                <a:solidFill>
                  <a:srgbClr val="FFFFFF"/>
                </a:solidFill>
                <a:latin typeface="Avenir Heavy"/>
                <a:ea typeface="Avenir Heavy"/>
                <a:cs typeface="Avenir Heavy"/>
                <a:sym typeface="Avenir Heavy"/>
              </a:defRPr>
            </a:pPr>
            <a:r>
              <a:t>Cloud Financial </a:t>
            </a:r>
          </a:p>
          <a:p>
            <a:pPr>
              <a:lnSpc>
                <a:spcPct val="80000"/>
              </a:lnSpc>
              <a:defRPr sz="3200" spc="-64">
                <a:solidFill>
                  <a:srgbClr val="FFFFFF"/>
                </a:solidFill>
                <a:latin typeface="Avenir Heavy"/>
                <a:ea typeface="Avenir Heavy"/>
                <a:cs typeface="Avenir Heavy"/>
                <a:sym typeface="Avenir Heavy"/>
              </a:defRPr>
            </a:pPr>
            <a:r>
              <a:t>Management</a:t>
            </a:r>
          </a:p>
        </p:txBody>
      </p:sp>
      <p:sp>
        <p:nvSpPr>
          <p:cNvPr id="301" name="“Elevate The Cloud Game” - Stoisavljević Aleksandar @ 2023"/>
          <p:cNvSpPr txBox="1"/>
          <p:nvPr/>
        </p:nvSpPr>
        <p:spPr>
          <a:xfrm>
            <a:off x="13525499" y="12319000"/>
            <a:ext cx="7785152" cy="5238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a:defRPr>
                <a:latin typeface="Avenir Book"/>
                <a:ea typeface="Avenir Book"/>
                <a:cs typeface="Avenir Book"/>
                <a:sym typeface="Avenir Book"/>
              </a:defRPr>
            </a:lvl1pPr>
          </a:lstStyle>
          <a:p>
            <a:r>
              <a:t>“Elevate The Cloud Game” - Stoisavljević Aleksandar @ 2023</a:t>
            </a:r>
          </a:p>
        </p:txBody>
      </p:sp>
      <p:sp>
        <p:nvSpPr>
          <p:cNvPr id="302" name="CFM Best Practices (items: 9)"/>
          <p:cNvSpPr txBox="1"/>
          <p:nvPr/>
        </p:nvSpPr>
        <p:spPr>
          <a:xfrm>
            <a:off x="6503866" y="1124630"/>
            <a:ext cx="14097001" cy="8032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spAutoFit/>
          </a:bodyPr>
          <a:lstStyle>
            <a:lvl1pPr algn="l">
              <a:defRPr sz="3800">
                <a:solidFill>
                  <a:schemeClr val="accent1">
                    <a:hueOff val="114395"/>
                    <a:lumOff val="-24975"/>
                  </a:schemeClr>
                </a:solidFill>
                <a:latin typeface="Avenir Heavy"/>
                <a:ea typeface="Avenir Heavy"/>
                <a:cs typeface="Avenir Heavy"/>
                <a:sym typeface="Avenir Heavy"/>
              </a:defRPr>
            </a:lvl1pPr>
          </a:lstStyle>
          <a:p>
            <a:r>
              <a:t>CFM Best Practices (items: 9) </a:t>
            </a:r>
          </a:p>
        </p:txBody>
      </p:sp>
      <p:grpSp>
        <p:nvGrpSpPr>
          <p:cNvPr id="305" name="Group"/>
          <p:cNvGrpSpPr/>
          <p:nvPr/>
        </p:nvGrpSpPr>
        <p:grpSpPr>
          <a:xfrm>
            <a:off x="8848812" y="6090800"/>
            <a:ext cx="2279622" cy="2032001"/>
            <a:chOff x="0" y="0"/>
            <a:chExt cx="2279621" cy="2032000"/>
          </a:xfrm>
        </p:grpSpPr>
        <p:sp>
          <p:nvSpPr>
            <p:cNvPr id="303" name="Hexagon"/>
            <p:cNvSpPr/>
            <p:nvPr/>
          </p:nvSpPr>
          <p:spPr>
            <a:xfrm rot="16200000">
              <a:off x="123810" y="-123811"/>
              <a:ext cx="2032001" cy="2279622"/>
            </a:xfrm>
            <a:custGeom>
              <a:avLst/>
              <a:gdLst/>
              <a:ahLst/>
              <a:cxnLst>
                <a:cxn ang="0">
                  <a:pos x="wd2" y="hd2"/>
                </a:cxn>
                <a:cxn ang="5400000">
                  <a:pos x="wd2" y="hd2"/>
                </a:cxn>
                <a:cxn ang="10800000">
                  <a:pos x="wd2" y="hd2"/>
                </a:cxn>
                <a:cxn ang="16200000">
                  <a:pos x="wd2" y="hd2"/>
                </a:cxn>
              </a:cxnLst>
              <a:rect l="0" t="0" r="r" b="b"/>
              <a:pathLst>
                <a:path w="21600" h="21600" extrusionOk="0">
                  <a:moveTo>
                    <a:pt x="10762" y="0"/>
                  </a:moveTo>
                  <a:lnTo>
                    <a:pt x="21600" y="5487"/>
                  </a:lnTo>
                  <a:lnTo>
                    <a:pt x="21571" y="16201"/>
                  </a:lnTo>
                  <a:lnTo>
                    <a:pt x="10764" y="21600"/>
                  </a:lnTo>
                  <a:lnTo>
                    <a:pt x="13" y="16243"/>
                  </a:lnTo>
                  <a:lnTo>
                    <a:pt x="0" y="5425"/>
                  </a:lnTo>
                  <a:lnTo>
                    <a:pt x="10762" y="0"/>
                  </a:lnTo>
                  <a:close/>
                </a:path>
              </a:pathLst>
            </a:custGeom>
            <a:solidFill>
              <a:schemeClr val="accent4">
                <a:hueOff val="-476017"/>
                <a:lumOff val="-10042"/>
              </a:schemeClr>
            </a:solidFill>
            <a:ln w="12700" cap="flat">
              <a:noFill/>
              <a:miter lim="400000"/>
            </a:ln>
            <a:effectLst/>
          </p:spPr>
          <p:txBody>
            <a:bodyPr wrap="square" lIns="71437" tIns="71437" rIns="71437" bIns="71437" numCol="1" anchor="ctr">
              <a:noAutofit/>
            </a:bodyPr>
            <a:lstStyle/>
            <a:p>
              <a:pPr defTabSz="821531">
                <a:defRPr sz="3000">
                  <a:solidFill>
                    <a:srgbClr val="000000"/>
                  </a:solidFill>
                  <a:latin typeface="Helvetica Neue Medium"/>
                  <a:ea typeface="Helvetica Neue Medium"/>
                  <a:cs typeface="Helvetica Neue Medium"/>
                  <a:sym typeface="Helvetica Neue Medium"/>
                </a:defRPr>
              </a:pPr>
              <a:endParaRPr/>
            </a:p>
          </p:txBody>
        </p:sp>
        <p:sp>
          <p:nvSpPr>
            <p:cNvPr id="304" name="CFM…"/>
            <p:cNvSpPr txBox="1"/>
            <p:nvPr/>
          </p:nvSpPr>
          <p:spPr>
            <a:xfrm>
              <a:off x="86753" y="527104"/>
              <a:ext cx="2106115" cy="82463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numCol="1" anchor="ctr">
              <a:noAutofit/>
            </a:bodyPr>
            <a:lstStyle/>
            <a:p>
              <a:pPr>
                <a:defRPr b="1"/>
              </a:pPr>
              <a:r>
                <a:t>CFM</a:t>
              </a:r>
            </a:p>
            <a:p>
              <a:pPr>
                <a:defRPr b="1"/>
              </a:pPr>
              <a:r>
                <a:t>Best Practices</a:t>
              </a:r>
            </a:p>
          </p:txBody>
        </p:sp>
      </p:grpSp>
      <p:grpSp>
        <p:nvGrpSpPr>
          <p:cNvPr id="308" name="Group"/>
          <p:cNvGrpSpPr/>
          <p:nvPr/>
        </p:nvGrpSpPr>
        <p:grpSpPr>
          <a:xfrm>
            <a:off x="6606322" y="6616738"/>
            <a:ext cx="1270001" cy="1270001"/>
            <a:chOff x="0" y="0"/>
            <a:chExt cx="1270000" cy="1270000"/>
          </a:xfrm>
        </p:grpSpPr>
        <p:sp>
          <p:nvSpPr>
            <p:cNvPr id="306" name="Circle"/>
            <p:cNvSpPr/>
            <p:nvPr/>
          </p:nvSpPr>
          <p:spPr>
            <a:xfrm>
              <a:off x="0" y="0"/>
              <a:ext cx="1270000" cy="1270000"/>
            </a:xfrm>
            <a:prstGeom prst="ellipse">
              <a:avLst/>
            </a:prstGeom>
            <a:solidFill>
              <a:schemeClr val="accent4">
                <a:hueOff val="-476017"/>
                <a:lumOff val="-10042"/>
              </a:schemeClr>
            </a:solidFill>
            <a:ln w="12700" cap="flat">
              <a:noFill/>
              <a:miter lim="400000"/>
            </a:ln>
            <a:effectLst/>
          </p:spPr>
          <p:txBody>
            <a:bodyPr wrap="square" lIns="71437" tIns="71437" rIns="71437" bIns="71437" numCol="1" anchor="ctr">
              <a:noAutofit/>
            </a:bodyPr>
            <a:lstStyle/>
            <a:p>
              <a:pPr defTabSz="821531">
                <a:defRPr sz="3000">
                  <a:solidFill>
                    <a:srgbClr val="000000"/>
                  </a:solidFill>
                  <a:latin typeface="Helvetica Neue Medium"/>
                  <a:ea typeface="Helvetica Neue Medium"/>
                  <a:cs typeface="Helvetica Neue Medium"/>
                  <a:sym typeface="Helvetica Neue Medium"/>
                </a:defRPr>
              </a:pPr>
              <a:endParaRPr/>
            </a:p>
          </p:txBody>
        </p:sp>
        <p:sp>
          <p:nvSpPr>
            <p:cNvPr id="307" name="COST01…"/>
            <p:cNvSpPr txBox="1"/>
            <p:nvPr/>
          </p:nvSpPr>
          <p:spPr>
            <a:xfrm>
              <a:off x="13639" y="224714"/>
              <a:ext cx="1242722" cy="82057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numCol="1" anchor="ctr">
              <a:spAutoFit/>
            </a:bodyPr>
            <a:lstStyle/>
            <a:p>
              <a:pPr>
                <a:defRPr b="1"/>
              </a:pPr>
              <a:r>
                <a:t>COST01</a:t>
              </a:r>
            </a:p>
            <a:p>
              <a:pPr>
                <a:defRPr b="1"/>
              </a:pPr>
              <a:r>
                <a:t>BP01</a:t>
              </a:r>
            </a:p>
          </p:txBody>
        </p:sp>
      </p:grpSp>
      <p:grpSp>
        <p:nvGrpSpPr>
          <p:cNvPr id="311" name="Group"/>
          <p:cNvGrpSpPr/>
          <p:nvPr/>
        </p:nvGrpSpPr>
        <p:grpSpPr>
          <a:xfrm>
            <a:off x="7380152" y="4950540"/>
            <a:ext cx="1270001" cy="1270001"/>
            <a:chOff x="0" y="0"/>
            <a:chExt cx="1270000" cy="1270000"/>
          </a:xfrm>
        </p:grpSpPr>
        <p:sp>
          <p:nvSpPr>
            <p:cNvPr id="309" name="Circle"/>
            <p:cNvSpPr/>
            <p:nvPr/>
          </p:nvSpPr>
          <p:spPr>
            <a:xfrm>
              <a:off x="0" y="0"/>
              <a:ext cx="1270000" cy="1270000"/>
            </a:xfrm>
            <a:prstGeom prst="ellipse">
              <a:avLst/>
            </a:prstGeom>
            <a:solidFill>
              <a:srgbClr val="00A1FF"/>
            </a:solidFill>
            <a:ln w="12700" cap="flat">
              <a:noFill/>
              <a:miter lim="400000"/>
            </a:ln>
            <a:effectLst/>
          </p:spPr>
          <p:txBody>
            <a:bodyPr wrap="square" lIns="71437" tIns="71437" rIns="71437" bIns="71437" numCol="1" anchor="ctr">
              <a:noAutofit/>
            </a:bodyPr>
            <a:lstStyle/>
            <a:p>
              <a:pPr defTabSz="821531">
                <a:defRPr sz="3000">
                  <a:solidFill>
                    <a:srgbClr val="000000"/>
                  </a:solidFill>
                  <a:latin typeface="Helvetica Neue Medium"/>
                  <a:ea typeface="Helvetica Neue Medium"/>
                  <a:cs typeface="Helvetica Neue Medium"/>
                  <a:sym typeface="Helvetica Neue Medium"/>
                </a:defRPr>
              </a:pPr>
              <a:endParaRPr/>
            </a:p>
          </p:txBody>
        </p:sp>
        <p:sp>
          <p:nvSpPr>
            <p:cNvPr id="310" name="COST01…"/>
            <p:cNvSpPr txBox="1"/>
            <p:nvPr/>
          </p:nvSpPr>
          <p:spPr>
            <a:xfrm>
              <a:off x="13639" y="224714"/>
              <a:ext cx="1242722" cy="82057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numCol="1" anchor="ctr">
              <a:spAutoFit/>
            </a:bodyPr>
            <a:lstStyle/>
            <a:p>
              <a:pPr>
                <a:defRPr b="1"/>
              </a:pPr>
              <a:r>
                <a:t>COST01</a:t>
              </a:r>
            </a:p>
            <a:p>
              <a:pPr>
                <a:defRPr b="1"/>
              </a:pPr>
              <a:r>
                <a:t>BP02</a:t>
              </a:r>
            </a:p>
          </p:txBody>
        </p:sp>
      </p:grpSp>
      <p:grpSp>
        <p:nvGrpSpPr>
          <p:cNvPr id="314" name="Group"/>
          <p:cNvGrpSpPr/>
          <p:nvPr/>
        </p:nvGrpSpPr>
        <p:grpSpPr>
          <a:xfrm>
            <a:off x="8848812" y="3909287"/>
            <a:ext cx="1270001" cy="1270001"/>
            <a:chOff x="0" y="0"/>
            <a:chExt cx="1270000" cy="1270000"/>
          </a:xfrm>
        </p:grpSpPr>
        <p:sp>
          <p:nvSpPr>
            <p:cNvPr id="312" name="Circle"/>
            <p:cNvSpPr/>
            <p:nvPr/>
          </p:nvSpPr>
          <p:spPr>
            <a:xfrm>
              <a:off x="0" y="0"/>
              <a:ext cx="1270000" cy="1270000"/>
            </a:xfrm>
            <a:prstGeom prst="ellipse">
              <a:avLst/>
            </a:prstGeom>
            <a:solidFill>
              <a:srgbClr val="00A1FF"/>
            </a:solidFill>
            <a:ln w="12700" cap="flat">
              <a:noFill/>
              <a:miter lim="400000"/>
            </a:ln>
            <a:effectLst/>
          </p:spPr>
          <p:txBody>
            <a:bodyPr wrap="square" lIns="71437" tIns="71437" rIns="71437" bIns="71437" numCol="1" anchor="ctr">
              <a:noAutofit/>
            </a:bodyPr>
            <a:lstStyle/>
            <a:p>
              <a:pPr defTabSz="821531">
                <a:defRPr sz="3000">
                  <a:solidFill>
                    <a:srgbClr val="000000"/>
                  </a:solidFill>
                  <a:latin typeface="Helvetica Neue Medium"/>
                  <a:ea typeface="Helvetica Neue Medium"/>
                  <a:cs typeface="Helvetica Neue Medium"/>
                  <a:sym typeface="Helvetica Neue Medium"/>
                </a:defRPr>
              </a:pPr>
              <a:endParaRPr/>
            </a:p>
          </p:txBody>
        </p:sp>
        <p:sp>
          <p:nvSpPr>
            <p:cNvPr id="313" name="COST01…"/>
            <p:cNvSpPr txBox="1"/>
            <p:nvPr/>
          </p:nvSpPr>
          <p:spPr>
            <a:xfrm>
              <a:off x="13639" y="224714"/>
              <a:ext cx="1242722" cy="82057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numCol="1" anchor="ctr">
              <a:spAutoFit/>
            </a:bodyPr>
            <a:lstStyle/>
            <a:p>
              <a:pPr>
                <a:defRPr b="1"/>
              </a:pPr>
              <a:r>
                <a:t>COST01</a:t>
              </a:r>
            </a:p>
            <a:p>
              <a:pPr>
                <a:defRPr b="1"/>
              </a:pPr>
              <a:r>
                <a:t>BP03</a:t>
              </a:r>
            </a:p>
          </p:txBody>
        </p:sp>
      </p:grpSp>
      <p:grpSp>
        <p:nvGrpSpPr>
          <p:cNvPr id="317" name="Group"/>
          <p:cNvGrpSpPr/>
          <p:nvPr/>
        </p:nvGrpSpPr>
        <p:grpSpPr>
          <a:xfrm>
            <a:off x="10513163" y="4314835"/>
            <a:ext cx="1270001" cy="1270001"/>
            <a:chOff x="0" y="0"/>
            <a:chExt cx="1270000" cy="1270000"/>
          </a:xfrm>
        </p:grpSpPr>
        <p:sp>
          <p:nvSpPr>
            <p:cNvPr id="315" name="Circle"/>
            <p:cNvSpPr/>
            <p:nvPr/>
          </p:nvSpPr>
          <p:spPr>
            <a:xfrm>
              <a:off x="0" y="0"/>
              <a:ext cx="1270000" cy="1270000"/>
            </a:xfrm>
            <a:prstGeom prst="ellipse">
              <a:avLst/>
            </a:prstGeom>
            <a:solidFill>
              <a:srgbClr val="00A1FF"/>
            </a:solidFill>
            <a:ln w="12700" cap="flat">
              <a:noFill/>
              <a:miter lim="400000"/>
            </a:ln>
            <a:effectLst/>
          </p:spPr>
          <p:txBody>
            <a:bodyPr wrap="square" lIns="71437" tIns="71437" rIns="71437" bIns="71437" numCol="1" anchor="ctr">
              <a:noAutofit/>
            </a:bodyPr>
            <a:lstStyle/>
            <a:p>
              <a:pPr defTabSz="821531">
                <a:defRPr sz="3000">
                  <a:solidFill>
                    <a:srgbClr val="000000"/>
                  </a:solidFill>
                  <a:latin typeface="Helvetica Neue Medium"/>
                  <a:ea typeface="Helvetica Neue Medium"/>
                  <a:cs typeface="Helvetica Neue Medium"/>
                  <a:sym typeface="Helvetica Neue Medium"/>
                </a:defRPr>
              </a:pPr>
              <a:endParaRPr/>
            </a:p>
          </p:txBody>
        </p:sp>
        <p:sp>
          <p:nvSpPr>
            <p:cNvPr id="316" name="COST01…"/>
            <p:cNvSpPr txBox="1"/>
            <p:nvPr/>
          </p:nvSpPr>
          <p:spPr>
            <a:xfrm>
              <a:off x="13639" y="215026"/>
              <a:ext cx="1242722" cy="82057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numCol="1" anchor="ctr">
              <a:spAutoFit/>
            </a:bodyPr>
            <a:lstStyle/>
            <a:p>
              <a:pPr>
                <a:defRPr b="1"/>
              </a:pPr>
              <a:r>
                <a:t>COST01</a:t>
              </a:r>
            </a:p>
            <a:p>
              <a:pPr>
                <a:defRPr b="1"/>
              </a:pPr>
              <a:r>
                <a:t>BP04</a:t>
              </a:r>
            </a:p>
          </p:txBody>
        </p:sp>
      </p:grpSp>
      <p:grpSp>
        <p:nvGrpSpPr>
          <p:cNvPr id="320" name="Group"/>
          <p:cNvGrpSpPr/>
          <p:nvPr/>
        </p:nvGrpSpPr>
        <p:grpSpPr>
          <a:xfrm>
            <a:off x="11531803" y="5461440"/>
            <a:ext cx="1320394" cy="1270001"/>
            <a:chOff x="0" y="0"/>
            <a:chExt cx="1320393" cy="1270000"/>
          </a:xfrm>
        </p:grpSpPr>
        <p:sp>
          <p:nvSpPr>
            <p:cNvPr id="318" name="Circle"/>
            <p:cNvSpPr/>
            <p:nvPr/>
          </p:nvSpPr>
          <p:spPr>
            <a:xfrm>
              <a:off x="25196" y="0"/>
              <a:ext cx="1270001" cy="1270000"/>
            </a:xfrm>
            <a:prstGeom prst="ellipse">
              <a:avLst/>
            </a:prstGeom>
            <a:solidFill>
              <a:schemeClr val="accent4">
                <a:hueOff val="-476017"/>
                <a:lumOff val="-10042"/>
              </a:schemeClr>
            </a:solidFill>
            <a:ln w="12700" cap="flat">
              <a:noFill/>
              <a:miter lim="400000"/>
            </a:ln>
            <a:effectLst/>
          </p:spPr>
          <p:txBody>
            <a:bodyPr wrap="square" lIns="71437" tIns="71437" rIns="71437" bIns="71437" numCol="1" anchor="ctr">
              <a:noAutofit/>
            </a:bodyPr>
            <a:lstStyle/>
            <a:p>
              <a:pPr defTabSz="821531">
                <a:defRPr sz="3000">
                  <a:solidFill>
                    <a:srgbClr val="000000"/>
                  </a:solidFill>
                  <a:latin typeface="Helvetica Neue Medium"/>
                  <a:ea typeface="Helvetica Neue Medium"/>
                  <a:cs typeface="Helvetica Neue Medium"/>
                  <a:sym typeface="Helvetica Neue Medium"/>
                </a:defRPr>
              </a:pPr>
              <a:endParaRPr/>
            </a:p>
          </p:txBody>
        </p:sp>
        <p:sp>
          <p:nvSpPr>
            <p:cNvPr id="319" name="COST01…"/>
            <p:cNvSpPr txBox="1"/>
            <p:nvPr/>
          </p:nvSpPr>
          <p:spPr>
            <a:xfrm>
              <a:off x="0" y="224714"/>
              <a:ext cx="1320394" cy="82057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numCol="1" anchor="ctr">
              <a:spAutoFit/>
            </a:bodyPr>
            <a:lstStyle/>
            <a:p>
              <a:pPr>
                <a:defRPr b="1"/>
              </a:pPr>
              <a:r>
                <a:t>COST01 </a:t>
              </a:r>
            </a:p>
            <a:p>
              <a:pPr>
                <a:defRPr b="1"/>
              </a:pPr>
              <a:r>
                <a:t>BP05</a:t>
              </a:r>
            </a:p>
          </p:txBody>
        </p:sp>
      </p:grpSp>
      <p:grpSp>
        <p:nvGrpSpPr>
          <p:cNvPr id="323" name="Group"/>
          <p:cNvGrpSpPr/>
          <p:nvPr/>
        </p:nvGrpSpPr>
        <p:grpSpPr>
          <a:xfrm>
            <a:off x="11557000" y="7160669"/>
            <a:ext cx="1270000" cy="1270001"/>
            <a:chOff x="0" y="0"/>
            <a:chExt cx="1270000" cy="1270000"/>
          </a:xfrm>
        </p:grpSpPr>
        <p:sp>
          <p:nvSpPr>
            <p:cNvPr id="321" name="Circle"/>
            <p:cNvSpPr/>
            <p:nvPr/>
          </p:nvSpPr>
          <p:spPr>
            <a:xfrm>
              <a:off x="0" y="0"/>
              <a:ext cx="1270000" cy="1270000"/>
            </a:xfrm>
            <a:prstGeom prst="ellipse">
              <a:avLst/>
            </a:prstGeom>
            <a:solidFill>
              <a:schemeClr val="accent4">
                <a:hueOff val="-476017"/>
                <a:lumOff val="-10042"/>
              </a:schemeClr>
            </a:solidFill>
            <a:ln w="12700" cap="flat">
              <a:noFill/>
              <a:miter lim="400000"/>
            </a:ln>
            <a:effectLst/>
          </p:spPr>
          <p:txBody>
            <a:bodyPr wrap="square" lIns="71437" tIns="71437" rIns="71437" bIns="71437" numCol="1" anchor="ctr">
              <a:noAutofit/>
            </a:bodyPr>
            <a:lstStyle/>
            <a:p>
              <a:pPr defTabSz="821531">
                <a:defRPr sz="3000">
                  <a:solidFill>
                    <a:srgbClr val="000000"/>
                  </a:solidFill>
                  <a:latin typeface="Helvetica Neue Medium"/>
                  <a:ea typeface="Helvetica Neue Medium"/>
                  <a:cs typeface="Helvetica Neue Medium"/>
                  <a:sym typeface="Helvetica Neue Medium"/>
                </a:defRPr>
              </a:pPr>
              <a:endParaRPr/>
            </a:p>
          </p:txBody>
        </p:sp>
        <p:sp>
          <p:nvSpPr>
            <p:cNvPr id="322" name="COST01…"/>
            <p:cNvSpPr txBox="1"/>
            <p:nvPr/>
          </p:nvSpPr>
          <p:spPr>
            <a:xfrm>
              <a:off x="13639" y="224714"/>
              <a:ext cx="1242722" cy="82057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numCol="1" anchor="ctr">
              <a:spAutoFit/>
            </a:bodyPr>
            <a:lstStyle/>
            <a:p>
              <a:pPr>
                <a:defRPr b="1"/>
              </a:pPr>
              <a:r>
                <a:t>COST01</a:t>
              </a:r>
            </a:p>
            <a:p>
              <a:pPr>
                <a:defRPr b="1"/>
              </a:pPr>
              <a:r>
                <a:t>BP06</a:t>
              </a:r>
            </a:p>
          </p:txBody>
        </p:sp>
      </p:grpSp>
      <p:grpSp>
        <p:nvGrpSpPr>
          <p:cNvPr id="326" name="Group"/>
          <p:cNvGrpSpPr/>
          <p:nvPr/>
        </p:nvGrpSpPr>
        <p:grpSpPr>
          <a:xfrm>
            <a:off x="10725640" y="8836497"/>
            <a:ext cx="1270001" cy="1270001"/>
            <a:chOff x="0" y="0"/>
            <a:chExt cx="1270000" cy="1270000"/>
          </a:xfrm>
        </p:grpSpPr>
        <p:sp>
          <p:nvSpPr>
            <p:cNvPr id="324" name="Circle"/>
            <p:cNvSpPr/>
            <p:nvPr/>
          </p:nvSpPr>
          <p:spPr>
            <a:xfrm>
              <a:off x="0" y="0"/>
              <a:ext cx="1270000" cy="1270000"/>
            </a:xfrm>
            <a:prstGeom prst="ellipse">
              <a:avLst/>
            </a:prstGeom>
            <a:solidFill>
              <a:schemeClr val="accent4">
                <a:hueOff val="-476017"/>
                <a:lumOff val="-10042"/>
              </a:schemeClr>
            </a:solidFill>
            <a:ln w="12700" cap="flat">
              <a:noFill/>
              <a:miter lim="400000"/>
            </a:ln>
            <a:effectLst/>
          </p:spPr>
          <p:txBody>
            <a:bodyPr wrap="square" lIns="71437" tIns="71437" rIns="71437" bIns="71437" numCol="1" anchor="ctr">
              <a:noAutofit/>
            </a:bodyPr>
            <a:lstStyle/>
            <a:p>
              <a:pPr defTabSz="821531">
                <a:defRPr sz="3000">
                  <a:solidFill>
                    <a:srgbClr val="000000"/>
                  </a:solidFill>
                  <a:latin typeface="Helvetica Neue Medium"/>
                  <a:ea typeface="Helvetica Neue Medium"/>
                  <a:cs typeface="Helvetica Neue Medium"/>
                  <a:sym typeface="Helvetica Neue Medium"/>
                </a:defRPr>
              </a:pPr>
              <a:endParaRPr/>
            </a:p>
          </p:txBody>
        </p:sp>
        <p:sp>
          <p:nvSpPr>
            <p:cNvPr id="325" name="COST01…"/>
            <p:cNvSpPr txBox="1"/>
            <p:nvPr/>
          </p:nvSpPr>
          <p:spPr>
            <a:xfrm>
              <a:off x="13639" y="224714"/>
              <a:ext cx="1242722" cy="82057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numCol="1" anchor="ctr">
              <a:spAutoFit/>
            </a:bodyPr>
            <a:lstStyle/>
            <a:p>
              <a:pPr>
                <a:defRPr b="1"/>
              </a:pPr>
              <a:r>
                <a:t>COST01</a:t>
              </a:r>
            </a:p>
            <a:p>
              <a:pPr>
                <a:defRPr b="1"/>
              </a:pPr>
              <a:r>
                <a:t>BP07</a:t>
              </a:r>
            </a:p>
          </p:txBody>
        </p:sp>
      </p:grpSp>
      <p:sp>
        <p:nvSpPr>
          <p:cNvPr id="327" name="Circle"/>
          <p:cNvSpPr/>
          <p:nvPr/>
        </p:nvSpPr>
        <p:spPr>
          <a:xfrm>
            <a:off x="8848812" y="9185035"/>
            <a:ext cx="1270001" cy="1270001"/>
          </a:xfrm>
          <a:prstGeom prst="ellipse">
            <a:avLst/>
          </a:prstGeom>
          <a:solidFill>
            <a:schemeClr val="accent4">
              <a:hueOff val="-476017"/>
              <a:lumOff val="-10042"/>
            </a:schemeClr>
          </a:solidFill>
          <a:ln w="12700">
            <a:miter lim="400000"/>
          </a:ln>
        </p:spPr>
        <p:txBody>
          <a:bodyPr lIns="71437" tIns="71437" rIns="71437" bIns="71437" anchor="ctr"/>
          <a:lstStyle/>
          <a:p>
            <a:pPr defTabSz="821531">
              <a:defRPr sz="3000">
                <a:solidFill>
                  <a:srgbClr val="000000"/>
                </a:solidFill>
                <a:latin typeface="Helvetica Neue Medium"/>
                <a:ea typeface="Helvetica Neue Medium"/>
                <a:cs typeface="Helvetica Neue Medium"/>
                <a:sym typeface="Helvetica Neue Medium"/>
              </a:defRPr>
            </a:pPr>
            <a:endParaRPr/>
          </a:p>
        </p:txBody>
      </p:sp>
      <p:sp>
        <p:nvSpPr>
          <p:cNvPr id="328" name="COST01…"/>
          <p:cNvSpPr txBox="1"/>
          <p:nvPr/>
        </p:nvSpPr>
        <p:spPr>
          <a:xfrm>
            <a:off x="8862452" y="9409750"/>
            <a:ext cx="1242721" cy="82057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p>
            <a:pPr>
              <a:defRPr b="1"/>
            </a:pPr>
            <a:r>
              <a:t>COST01</a:t>
            </a:r>
          </a:p>
          <a:p>
            <a:pPr>
              <a:defRPr b="1"/>
            </a:pPr>
            <a:r>
              <a:t>BP08</a:t>
            </a:r>
          </a:p>
        </p:txBody>
      </p:sp>
      <p:grpSp>
        <p:nvGrpSpPr>
          <p:cNvPr id="331" name="Group"/>
          <p:cNvGrpSpPr/>
          <p:nvPr/>
        </p:nvGrpSpPr>
        <p:grpSpPr>
          <a:xfrm>
            <a:off x="7163959" y="8282936"/>
            <a:ext cx="1320395" cy="1270001"/>
            <a:chOff x="0" y="0"/>
            <a:chExt cx="1320393" cy="1270000"/>
          </a:xfrm>
        </p:grpSpPr>
        <p:sp>
          <p:nvSpPr>
            <p:cNvPr id="329" name="Circle"/>
            <p:cNvSpPr/>
            <p:nvPr/>
          </p:nvSpPr>
          <p:spPr>
            <a:xfrm>
              <a:off x="25196" y="0"/>
              <a:ext cx="1270001" cy="1270000"/>
            </a:xfrm>
            <a:prstGeom prst="ellipse">
              <a:avLst/>
            </a:prstGeom>
            <a:solidFill>
              <a:srgbClr val="00A1FF"/>
            </a:solidFill>
            <a:ln w="12700" cap="flat">
              <a:noFill/>
              <a:miter lim="400000"/>
            </a:ln>
            <a:effectLst/>
          </p:spPr>
          <p:txBody>
            <a:bodyPr wrap="square" lIns="71437" tIns="71437" rIns="71437" bIns="71437" numCol="1" anchor="ctr">
              <a:noAutofit/>
            </a:bodyPr>
            <a:lstStyle/>
            <a:p>
              <a:pPr defTabSz="821531">
                <a:defRPr sz="3000">
                  <a:solidFill>
                    <a:srgbClr val="000000"/>
                  </a:solidFill>
                  <a:latin typeface="Helvetica Neue Medium"/>
                  <a:ea typeface="Helvetica Neue Medium"/>
                  <a:cs typeface="Helvetica Neue Medium"/>
                  <a:sym typeface="Helvetica Neue Medium"/>
                </a:defRPr>
              </a:pPr>
              <a:endParaRPr/>
            </a:p>
          </p:txBody>
        </p:sp>
        <p:sp>
          <p:nvSpPr>
            <p:cNvPr id="330" name="COST01…"/>
            <p:cNvSpPr txBox="1"/>
            <p:nvPr/>
          </p:nvSpPr>
          <p:spPr>
            <a:xfrm>
              <a:off x="0" y="240619"/>
              <a:ext cx="1320394" cy="82057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numCol="1" anchor="ctr">
              <a:spAutoFit/>
            </a:bodyPr>
            <a:lstStyle/>
            <a:p>
              <a:pPr>
                <a:defRPr b="1"/>
              </a:pPr>
              <a:r>
                <a:t>COST01 </a:t>
              </a:r>
            </a:p>
            <a:p>
              <a:pPr>
                <a:defRPr b="1"/>
              </a:pPr>
              <a:r>
                <a:t>BP09</a:t>
              </a:r>
            </a:p>
          </p:txBody>
        </p:sp>
      </p:grpSp>
      <p:sp>
        <p:nvSpPr>
          <p:cNvPr id="332" name="COST01 - BP01 - Establish a cost optimization function"/>
          <p:cNvSpPr txBox="1"/>
          <p:nvPr/>
        </p:nvSpPr>
        <p:spPr>
          <a:xfrm>
            <a:off x="12490775" y="2470403"/>
            <a:ext cx="7100622" cy="47795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p>
            <a:r>
              <a:t>COST01 - BP01 - Establish a cost optimization function</a:t>
            </a:r>
          </a:p>
        </p:txBody>
      </p:sp>
      <p:sp>
        <p:nvSpPr>
          <p:cNvPr id="333" name="COST01 - BP02 - Establish a partnership between finance and technology"/>
          <p:cNvSpPr txBox="1"/>
          <p:nvPr/>
        </p:nvSpPr>
        <p:spPr>
          <a:xfrm>
            <a:off x="13207881" y="3455697"/>
            <a:ext cx="9429421" cy="47795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p>
            <a:r>
              <a:t>COST01 - BP02 - Establish a partnership between finance and technology</a:t>
            </a:r>
          </a:p>
        </p:txBody>
      </p:sp>
      <p:sp>
        <p:nvSpPr>
          <p:cNvPr id="334" name="COST01 - BP03 - Establish cloud budgets and forecasts"/>
          <p:cNvSpPr txBox="1"/>
          <p:nvPr/>
        </p:nvSpPr>
        <p:spPr>
          <a:xfrm>
            <a:off x="14883256" y="4440991"/>
            <a:ext cx="7214896" cy="47795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p>
            <a:r>
              <a:t>COST01 - BP03 - Establish cloud budgets and forecasts</a:t>
            </a:r>
          </a:p>
        </p:txBody>
      </p:sp>
      <p:sp>
        <p:nvSpPr>
          <p:cNvPr id="335" name="COST01 - BP04 - Implement cost awareness…"/>
          <p:cNvSpPr txBox="1"/>
          <p:nvPr/>
        </p:nvSpPr>
        <p:spPr>
          <a:xfrm>
            <a:off x="15561220" y="5461440"/>
            <a:ext cx="5858968" cy="82085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p>
            <a:pPr algn="l"/>
            <a:r>
              <a:t>COST01 - BP04 - Implement cost awareness </a:t>
            </a:r>
          </a:p>
          <a:p>
            <a:pPr algn="l"/>
            <a:r>
              <a:t>in your organisational processes</a:t>
            </a:r>
          </a:p>
        </p:txBody>
      </p:sp>
      <p:sp>
        <p:nvSpPr>
          <p:cNvPr id="336" name="COST01 - BP05 - Report and notify on cost…"/>
          <p:cNvSpPr txBox="1"/>
          <p:nvPr/>
        </p:nvSpPr>
        <p:spPr>
          <a:xfrm>
            <a:off x="15366207" y="6713026"/>
            <a:ext cx="5682947" cy="82085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p>
            <a:pPr algn="l"/>
            <a:r>
              <a:t>COST01 - BP05 - Report and notify on cost </a:t>
            </a:r>
          </a:p>
          <a:p>
            <a:pPr algn="l"/>
            <a:r>
              <a:t>optimisation</a:t>
            </a:r>
          </a:p>
        </p:txBody>
      </p:sp>
      <p:sp>
        <p:nvSpPr>
          <p:cNvPr id="337" name="COST01 - BP06 - Monitor cost proactively"/>
          <p:cNvSpPr txBox="1"/>
          <p:nvPr/>
        </p:nvSpPr>
        <p:spPr>
          <a:xfrm>
            <a:off x="15485370" y="8021386"/>
            <a:ext cx="5444618" cy="47795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p>
            <a:r>
              <a:t>COST01 - BP06 - Monitor cost proactively</a:t>
            </a:r>
          </a:p>
        </p:txBody>
      </p:sp>
      <p:sp>
        <p:nvSpPr>
          <p:cNvPr id="338" name="COST01 - BP07 - Keep up-to-date with new service releases"/>
          <p:cNvSpPr txBox="1"/>
          <p:nvPr/>
        </p:nvSpPr>
        <p:spPr>
          <a:xfrm>
            <a:off x="14901899" y="9033283"/>
            <a:ext cx="7762520" cy="47795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p>
            <a:r>
              <a:t>COST01 - BP07 - Keep up-to-date with new service releases</a:t>
            </a:r>
          </a:p>
        </p:txBody>
      </p:sp>
      <p:sp>
        <p:nvSpPr>
          <p:cNvPr id="339" name="COST01 - BP08 - Create a cost aware culture"/>
          <p:cNvSpPr txBox="1"/>
          <p:nvPr/>
        </p:nvSpPr>
        <p:spPr>
          <a:xfrm>
            <a:off x="14052818" y="10045180"/>
            <a:ext cx="5858409" cy="47795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p>
            <a:r>
              <a:t>COST01 - BP08 - Create a cost aware culture</a:t>
            </a:r>
          </a:p>
        </p:txBody>
      </p:sp>
      <p:sp>
        <p:nvSpPr>
          <p:cNvPr id="340" name="COST01 - BP09 - Quantify business value from cost optimisation"/>
          <p:cNvSpPr txBox="1"/>
          <p:nvPr/>
        </p:nvSpPr>
        <p:spPr>
          <a:xfrm>
            <a:off x="13434927" y="10891320"/>
            <a:ext cx="8271028" cy="47795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p>
            <a:r>
              <a:t>COST01 - BP09 - Quantify business value from cost optimisation</a:t>
            </a:r>
          </a:p>
        </p:txBody>
      </p:sp>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 name="Rectangle"/>
          <p:cNvSpPr/>
          <p:nvPr/>
        </p:nvSpPr>
        <p:spPr>
          <a:xfrm>
            <a:off x="3045042" y="951962"/>
            <a:ext cx="3302001" cy="11812076"/>
          </a:xfrm>
          <a:prstGeom prst="rect">
            <a:avLst/>
          </a:prstGeom>
          <a:solidFill>
            <a:srgbClr val="003462"/>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a:p>
        </p:txBody>
      </p:sp>
      <p:sp>
        <p:nvSpPr>
          <p:cNvPr id="343" name="Design Principles"/>
          <p:cNvSpPr txBox="1">
            <a:spLocks noGrp="1"/>
          </p:cNvSpPr>
          <p:nvPr>
            <p:ph type="title" idx="4294967295"/>
          </p:nvPr>
        </p:nvSpPr>
        <p:spPr>
          <a:xfrm>
            <a:off x="3048216" y="1145381"/>
            <a:ext cx="3302001" cy="1270001"/>
          </a:xfrm>
          <a:prstGeom prst="rect">
            <a:avLst/>
          </a:prstGeom>
        </p:spPr>
        <p:txBody>
          <a:bodyPr lIns="71437" tIns="71437" rIns="71437" bIns="71437" anchor="ctr"/>
          <a:lstStyle>
            <a:lvl1pPr defTabSz="2438339">
              <a:lnSpc>
                <a:spcPct val="80000"/>
              </a:lnSpc>
              <a:defRPr sz="3200" spc="-64">
                <a:solidFill>
                  <a:srgbClr val="FFFFFF"/>
                </a:solidFill>
                <a:latin typeface="Avenir Book"/>
                <a:ea typeface="Avenir Book"/>
                <a:cs typeface="Avenir Book"/>
                <a:sym typeface="Avenir Book"/>
              </a:defRPr>
            </a:lvl1pPr>
          </a:lstStyle>
          <a:p>
            <a:r>
              <a:t>Design Principles</a:t>
            </a:r>
          </a:p>
        </p:txBody>
      </p:sp>
      <p:sp>
        <p:nvSpPr>
          <p:cNvPr id="344" name="Rectangle"/>
          <p:cNvSpPr/>
          <p:nvPr/>
        </p:nvSpPr>
        <p:spPr>
          <a:xfrm>
            <a:off x="3937217" y="2413000"/>
            <a:ext cx="1524001" cy="63500"/>
          </a:xfrm>
          <a:prstGeom prst="rect">
            <a:avLst/>
          </a:prstGeom>
          <a:solidFill>
            <a:srgbClr val="04B4DB"/>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a:p>
        </p:txBody>
      </p:sp>
      <p:sp>
        <p:nvSpPr>
          <p:cNvPr id="345" name="Cloud Financial…"/>
          <p:cNvSpPr txBox="1"/>
          <p:nvPr/>
        </p:nvSpPr>
        <p:spPr>
          <a:xfrm>
            <a:off x="3045042" y="2878432"/>
            <a:ext cx="3302001" cy="1270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normAutofit/>
          </a:bodyPr>
          <a:lstStyle/>
          <a:p>
            <a:pPr>
              <a:lnSpc>
                <a:spcPct val="80000"/>
              </a:lnSpc>
              <a:defRPr sz="3200" spc="-64">
                <a:solidFill>
                  <a:srgbClr val="929292"/>
                </a:solidFill>
                <a:latin typeface="Avenir Heavy"/>
                <a:ea typeface="Avenir Heavy"/>
                <a:cs typeface="Avenir Heavy"/>
                <a:sym typeface="Avenir Heavy"/>
              </a:defRPr>
            </a:pPr>
            <a:r>
              <a:t>Cloud Financial </a:t>
            </a:r>
          </a:p>
          <a:p>
            <a:pPr>
              <a:lnSpc>
                <a:spcPct val="80000"/>
              </a:lnSpc>
              <a:defRPr sz="3200" spc="-64">
                <a:solidFill>
                  <a:srgbClr val="929292"/>
                </a:solidFill>
                <a:latin typeface="Avenir Heavy"/>
                <a:ea typeface="Avenir Heavy"/>
                <a:cs typeface="Avenir Heavy"/>
                <a:sym typeface="Avenir Heavy"/>
              </a:defRPr>
            </a:pPr>
            <a:r>
              <a:t>Management</a:t>
            </a:r>
          </a:p>
        </p:txBody>
      </p:sp>
      <p:sp>
        <p:nvSpPr>
          <p:cNvPr id="346" name="“Elevate The Cloud Game” - Stoisavljević Aleksandar @ 2023"/>
          <p:cNvSpPr txBox="1"/>
          <p:nvPr/>
        </p:nvSpPr>
        <p:spPr>
          <a:xfrm>
            <a:off x="13525499" y="12319000"/>
            <a:ext cx="7785152" cy="5238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a:defRPr>
                <a:latin typeface="Avenir Book"/>
                <a:ea typeface="Avenir Book"/>
                <a:cs typeface="Avenir Book"/>
                <a:sym typeface="Avenir Book"/>
              </a:defRPr>
            </a:lvl1pPr>
          </a:lstStyle>
          <a:p>
            <a:r>
              <a:t>“Elevate The Cloud Game” - Stoisavljević Aleksandar @ 2023</a:t>
            </a:r>
          </a:p>
        </p:txBody>
      </p:sp>
      <p:sp>
        <p:nvSpPr>
          <p:cNvPr id="347" name="Expenditure and usage awareness"/>
          <p:cNvSpPr txBox="1"/>
          <p:nvPr/>
        </p:nvSpPr>
        <p:spPr>
          <a:xfrm>
            <a:off x="3045042" y="4611484"/>
            <a:ext cx="3302001" cy="1270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normAutofit/>
          </a:bodyPr>
          <a:lstStyle>
            <a:lvl1pPr>
              <a:lnSpc>
                <a:spcPct val="80000"/>
              </a:lnSpc>
              <a:defRPr sz="3200" spc="-64">
                <a:solidFill>
                  <a:srgbClr val="FFFFFF"/>
                </a:solidFill>
                <a:latin typeface="Avenir Heavy"/>
                <a:ea typeface="Avenir Heavy"/>
                <a:cs typeface="Avenir Heavy"/>
                <a:sym typeface="Avenir Heavy"/>
              </a:defRPr>
            </a:lvl1pPr>
          </a:lstStyle>
          <a:p>
            <a:r>
              <a:t>Expenditure and usage awareness</a:t>
            </a:r>
          </a:p>
        </p:txBody>
      </p:sp>
      <p:pic>
        <p:nvPicPr>
          <p:cNvPr id="348" name="ECG-CostOptimization-20230916T1150a.png" descr="ECG-CostOptimization-20230916T1150a.png"/>
          <p:cNvPicPr>
            <a:picLocks noChangeAspect="1"/>
          </p:cNvPicPr>
          <p:nvPr/>
        </p:nvPicPr>
        <p:blipFill>
          <a:blip r:embed="rId2"/>
          <a:stretch>
            <a:fillRect/>
          </a:stretch>
        </p:blipFill>
        <p:spPr>
          <a:xfrm>
            <a:off x="6572721" y="1981816"/>
            <a:ext cx="14658035" cy="6039619"/>
          </a:xfrm>
          <a:prstGeom prst="rect">
            <a:avLst/>
          </a:prstGeom>
          <a:ln w="12700">
            <a:miter lim="400000"/>
          </a:ln>
        </p:spPr>
      </p:pic>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 name="Elevate the…"/>
          <p:cNvSpPr txBox="1">
            <a:spLocks noGrp="1"/>
          </p:cNvSpPr>
          <p:nvPr>
            <p:ph type="ctrTitle"/>
          </p:nvPr>
        </p:nvSpPr>
        <p:spPr>
          <a:xfrm>
            <a:off x="4068365" y="2607468"/>
            <a:ext cx="16325237" cy="4643439"/>
          </a:xfrm>
          <a:prstGeom prst="rect">
            <a:avLst/>
          </a:prstGeom>
        </p:spPr>
        <p:txBody>
          <a:bodyPr/>
          <a:lstStyle/>
          <a:p>
            <a:pPr>
              <a:defRPr b="0">
                <a:latin typeface="Avenir Heavy"/>
                <a:ea typeface="Avenir Heavy"/>
                <a:cs typeface="Avenir Heavy"/>
                <a:sym typeface="Avenir Heavy"/>
              </a:defRPr>
            </a:pPr>
            <a:r>
              <a:t>Elevate the</a:t>
            </a:r>
          </a:p>
          <a:p>
            <a:pPr>
              <a:defRPr b="0">
                <a:latin typeface="Avenir Heavy"/>
                <a:ea typeface="Avenir Heavy"/>
                <a:cs typeface="Avenir Heavy"/>
                <a:sym typeface="Avenir Heavy"/>
              </a:defRPr>
            </a:pPr>
            <a:r>
              <a:t>Cloud Game</a:t>
            </a:r>
          </a:p>
        </p:txBody>
      </p:sp>
      <p:sp>
        <p:nvSpPr>
          <p:cNvPr id="192" name="Unveil the power of AWS Cost Optimisation for business growth"/>
          <p:cNvSpPr txBox="1">
            <a:spLocks noGrp="1"/>
          </p:cNvSpPr>
          <p:nvPr>
            <p:ph type="subTitle" sz="quarter" idx="1"/>
          </p:nvPr>
        </p:nvSpPr>
        <p:spPr>
          <a:xfrm>
            <a:off x="4068365" y="7179468"/>
            <a:ext cx="16323470" cy="2048062"/>
          </a:xfrm>
          <a:prstGeom prst="rect">
            <a:avLst/>
          </a:prstGeom>
        </p:spPr>
        <p:txBody>
          <a:bodyPr/>
          <a:lstStyle>
            <a:lvl1pPr>
              <a:defRPr sz="5000" b="0">
                <a:solidFill>
                  <a:schemeClr val="accent4">
                    <a:hueOff val="-476017"/>
                    <a:lumOff val="-10042"/>
                  </a:schemeClr>
                </a:solidFill>
                <a:latin typeface="Avenir Heavy"/>
                <a:ea typeface="Avenir Heavy"/>
                <a:cs typeface="Avenir Heavy"/>
                <a:sym typeface="Avenir Heavy"/>
              </a:defRPr>
            </a:lvl1pPr>
          </a:lstStyle>
          <a:p>
            <a:r>
              <a:t>Unveil the power of AWS Cost Optimisation for business growth</a:t>
            </a:r>
          </a:p>
        </p:txBody>
      </p:sp>
      <p:sp>
        <p:nvSpPr>
          <p:cNvPr id="193" name="@ JavaCro23…"/>
          <p:cNvSpPr txBox="1"/>
          <p:nvPr/>
        </p:nvSpPr>
        <p:spPr>
          <a:xfrm>
            <a:off x="3316803" y="10697619"/>
            <a:ext cx="12532199" cy="186990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b">
            <a:normAutofit/>
          </a:bodyPr>
          <a:lstStyle/>
          <a:p>
            <a:pPr algn="l" defTabSz="825500">
              <a:defRPr sz="3200">
                <a:solidFill>
                  <a:srgbClr val="FFFFFF"/>
                </a:solidFill>
                <a:latin typeface="Avenir Heavy"/>
                <a:ea typeface="Avenir Heavy"/>
                <a:cs typeface="Avenir Heavy"/>
                <a:sym typeface="Avenir Heavy"/>
              </a:defRPr>
            </a:pPr>
            <a:r>
              <a:t>@ JavaCro23</a:t>
            </a:r>
          </a:p>
          <a:p>
            <a:pPr algn="l" defTabSz="825500">
              <a:defRPr sz="3200">
                <a:solidFill>
                  <a:srgbClr val="FFFFFF"/>
                </a:solidFill>
                <a:latin typeface="Avenir Heavy"/>
                <a:ea typeface="Avenir Heavy"/>
                <a:cs typeface="Avenir Heavy"/>
                <a:sym typeface="Avenir Heavy"/>
              </a:defRPr>
            </a:pPr>
            <a:r>
              <a:t>Tuesday October 15th 2023. </a:t>
            </a:r>
          </a:p>
          <a:p>
            <a:pPr algn="l" defTabSz="825500">
              <a:defRPr sz="3200">
                <a:solidFill>
                  <a:srgbClr val="FFFFFF"/>
                </a:solidFill>
                <a:latin typeface="Avenir Heavy"/>
                <a:ea typeface="Avenir Heavy"/>
                <a:cs typeface="Avenir Heavy"/>
                <a:sym typeface="Avenir Heavy"/>
              </a:defRPr>
            </a:pPr>
            <a:r>
              <a:t>Hotel Istra - Rovinj/Croatia</a:t>
            </a:r>
          </a:p>
        </p:txBody>
      </p:sp>
      <p:pic>
        <p:nvPicPr>
          <p:cNvPr id="194" name="javacro-23-logo.png" descr="javacro-23-logo.png"/>
          <p:cNvPicPr>
            <a:picLocks noChangeAspect="1"/>
          </p:cNvPicPr>
          <p:nvPr/>
        </p:nvPicPr>
        <p:blipFill>
          <a:blip r:embed="rId2"/>
          <a:stretch>
            <a:fillRect/>
          </a:stretch>
        </p:blipFill>
        <p:spPr>
          <a:xfrm>
            <a:off x="14674434" y="1046894"/>
            <a:ext cx="6591301" cy="1409701"/>
          </a:xfrm>
          <a:prstGeom prst="rect">
            <a:avLst/>
          </a:prstGeom>
          <a:ln w="12700">
            <a:miter lim="400000"/>
          </a:ln>
        </p:spPr>
      </p:pic>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0" name="Rectangle"/>
          <p:cNvSpPr/>
          <p:nvPr/>
        </p:nvSpPr>
        <p:spPr>
          <a:xfrm>
            <a:off x="3045042" y="951962"/>
            <a:ext cx="3302001" cy="11812076"/>
          </a:xfrm>
          <a:prstGeom prst="rect">
            <a:avLst/>
          </a:prstGeom>
          <a:solidFill>
            <a:srgbClr val="003462"/>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a:p>
        </p:txBody>
      </p:sp>
      <p:sp>
        <p:nvSpPr>
          <p:cNvPr id="351" name="Design Principles"/>
          <p:cNvSpPr txBox="1">
            <a:spLocks noGrp="1"/>
          </p:cNvSpPr>
          <p:nvPr>
            <p:ph type="title" idx="4294967295"/>
          </p:nvPr>
        </p:nvSpPr>
        <p:spPr>
          <a:xfrm>
            <a:off x="3048216" y="1145381"/>
            <a:ext cx="3302001" cy="1270001"/>
          </a:xfrm>
          <a:prstGeom prst="rect">
            <a:avLst/>
          </a:prstGeom>
        </p:spPr>
        <p:txBody>
          <a:bodyPr lIns="71437" tIns="71437" rIns="71437" bIns="71437" anchor="ctr"/>
          <a:lstStyle>
            <a:lvl1pPr defTabSz="2438339">
              <a:lnSpc>
                <a:spcPct val="80000"/>
              </a:lnSpc>
              <a:defRPr sz="3200" spc="-64">
                <a:solidFill>
                  <a:srgbClr val="FFFFFF"/>
                </a:solidFill>
                <a:latin typeface="Avenir Book"/>
                <a:ea typeface="Avenir Book"/>
                <a:cs typeface="Avenir Book"/>
                <a:sym typeface="Avenir Book"/>
              </a:defRPr>
            </a:lvl1pPr>
          </a:lstStyle>
          <a:p>
            <a:r>
              <a:t>Design Principles</a:t>
            </a:r>
          </a:p>
        </p:txBody>
      </p:sp>
      <p:sp>
        <p:nvSpPr>
          <p:cNvPr id="352" name="Rectangle"/>
          <p:cNvSpPr/>
          <p:nvPr/>
        </p:nvSpPr>
        <p:spPr>
          <a:xfrm>
            <a:off x="3937217" y="2413000"/>
            <a:ext cx="1524001" cy="63500"/>
          </a:xfrm>
          <a:prstGeom prst="rect">
            <a:avLst/>
          </a:prstGeom>
          <a:solidFill>
            <a:srgbClr val="04B4DB"/>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a:p>
        </p:txBody>
      </p:sp>
      <p:sp>
        <p:nvSpPr>
          <p:cNvPr id="353" name="Cloud Financial…"/>
          <p:cNvSpPr txBox="1"/>
          <p:nvPr/>
        </p:nvSpPr>
        <p:spPr>
          <a:xfrm>
            <a:off x="3045042" y="2878432"/>
            <a:ext cx="3302001" cy="1270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normAutofit/>
          </a:bodyPr>
          <a:lstStyle/>
          <a:p>
            <a:pPr>
              <a:lnSpc>
                <a:spcPct val="80000"/>
              </a:lnSpc>
              <a:defRPr sz="3200" spc="-64">
                <a:solidFill>
                  <a:srgbClr val="929292"/>
                </a:solidFill>
                <a:latin typeface="Avenir Heavy"/>
                <a:ea typeface="Avenir Heavy"/>
                <a:cs typeface="Avenir Heavy"/>
                <a:sym typeface="Avenir Heavy"/>
              </a:defRPr>
            </a:pPr>
            <a:r>
              <a:t>Cloud Financial </a:t>
            </a:r>
          </a:p>
          <a:p>
            <a:pPr>
              <a:lnSpc>
                <a:spcPct val="80000"/>
              </a:lnSpc>
              <a:defRPr sz="3200" spc="-64">
                <a:solidFill>
                  <a:srgbClr val="929292"/>
                </a:solidFill>
                <a:latin typeface="Avenir Heavy"/>
                <a:ea typeface="Avenir Heavy"/>
                <a:cs typeface="Avenir Heavy"/>
                <a:sym typeface="Avenir Heavy"/>
              </a:defRPr>
            </a:pPr>
            <a:r>
              <a:t>Management</a:t>
            </a:r>
          </a:p>
        </p:txBody>
      </p:sp>
      <p:sp>
        <p:nvSpPr>
          <p:cNvPr id="354" name="“Elevate The Cloud Game” - Stoisavljević Aleksandar @ 2023"/>
          <p:cNvSpPr txBox="1"/>
          <p:nvPr/>
        </p:nvSpPr>
        <p:spPr>
          <a:xfrm>
            <a:off x="13525499" y="12319000"/>
            <a:ext cx="7785152" cy="5238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a:defRPr>
                <a:latin typeface="Avenir Book"/>
                <a:ea typeface="Avenir Book"/>
                <a:cs typeface="Avenir Book"/>
                <a:sym typeface="Avenir Book"/>
              </a:defRPr>
            </a:lvl1pPr>
          </a:lstStyle>
          <a:p>
            <a:r>
              <a:t>“Elevate The Cloud Game” - Stoisavljević Aleksandar @ 2023</a:t>
            </a:r>
          </a:p>
        </p:txBody>
      </p:sp>
      <p:sp>
        <p:nvSpPr>
          <p:cNvPr id="355" name="Expenditure and usage awareness"/>
          <p:cNvSpPr txBox="1"/>
          <p:nvPr/>
        </p:nvSpPr>
        <p:spPr>
          <a:xfrm>
            <a:off x="3045042" y="4611484"/>
            <a:ext cx="3302001" cy="1270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normAutofit/>
          </a:bodyPr>
          <a:lstStyle>
            <a:lvl1pPr>
              <a:lnSpc>
                <a:spcPct val="80000"/>
              </a:lnSpc>
              <a:defRPr sz="3200" spc="-64">
                <a:solidFill>
                  <a:srgbClr val="FFFFFF"/>
                </a:solidFill>
                <a:latin typeface="Avenir Heavy"/>
                <a:ea typeface="Avenir Heavy"/>
                <a:cs typeface="Avenir Heavy"/>
                <a:sym typeface="Avenir Heavy"/>
              </a:defRPr>
            </a:lvl1pPr>
          </a:lstStyle>
          <a:p>
            <a:r>
              <a:t>Expenditure and usage awareness</a:t>
            </a:r>
          </a:p>
        </p:txBody>
      </p:sp>
      <p:sp>
        <p:nvSpPr>
          <p:cNvPr id="356" name="Governance (items: 6)"/>
          <p:cNvSpPr txBox="1"/>
          <p:nvPr/>
        </p:nvSpPr>
        <p:spPr>
          <a:xfrm>
            <a:off x="6480400" y="1144551"/>
            <a:ext cx="10934106" cy="8032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spAutoFit/>
          </a:bodyPr>
          <a:lstStyle>
            <a:lvl1pPr algn="l">
              <a:defRPr sz="3800">
                <a:solidFill>
                  <a:schemeClr val="accent1">
                    <a:hueOff val="114395"/>
                    <a:lumOff val="-24975"/>
                  </a:schemeClr>
                </a:solidFill>
                <a:latin typeface="Avenir Heavy"/>
                <a:ea typeface="Avenir Heavy"/>
                <a:cs typeface="Avenir Heavy"/>
                <a:sym typeface="Avenir Heavy"/>
              </a:defRPr>
            </a:lvl1pPr>
          </a:lstStyle>
          <a:p>
            <a:r>
              <a:t>Governance (items: 6)</a:t>
            </a:r>
          </a:p>
        </p:txBody>
      </p:sp>
      <p:grpSp>
        <p:nvGrpSpPr>
          <p:cNvPr id="359" name="Group"/>
          <p:cNvGrpSpPr/>
          <p:nvPr/>
        </p:nvGrpSpPr>
        <p:grpSpPr>
          <a:xfrm>
            <a:off x="9312939" y="6102677"/>
            <a:ext cx="2286001" cy="2037687"/>
            <a:chOff x="0" y="0"/>
            <a:chExt cx="2286000" cy="2037685"/>
          </a:xfrm>
        </p:grpSpPr>
        <p:sp>
          <p:nvSpPr>
            <p:cNvPr id="357" name="Hexagon"/>
            <p:cNvSpPr/>
            <p:nvPr/>
          </p:nvSpPr>
          <p:spPr>
            <a:xfrm rot="16200000">
              <a:off x="124157" y="-124158"/>
              <a:ext cx="2037686" cy="2286001"/>
            </a:xfrm>
            <a:custGeom>
              <a:avLst/>
              <a:gdLst/>
              <a:ahLst/>
              <a:cxnLst>
                <a:cxn ang="0">
                  <a:pos x="wd2" y="hd2"/>
                </a:cxn>
                <a:cxn ang="5400000">
                  <a:pos x="wd2" y="hd2"/>
                </a:cxn>
                <a:cxn ang="10800000">
                  <a:pos x="wd2" y="hd2"/>
                </a:cxn>
                <a:cxn ang="16200000">
                  <a:pos x="wd2" y="hd2"/>
                </a:cxn>
              </a:cxnLst>
              <a:rect l="0" t="0" r="r" b="b"/>
              <a:pathLst>
                <a:path w="21600" h="21600" extrusionOk="0">
                  <a:moveTo>
                    <a:pt x="10762" y="0"/>
                  </a:moveTo>
                  <a:lnTo>
                    <a:pt x="21600" y="5487"/>
                  </a:lnTo>
                  <a:lnTo>
                    <a:pt x="21571" y="16201"/>
                  </a:lnTo>
                  <a:lnTo>
                    <a:pt x="10764" y="21600"/>
                  </a:lnTo>
                  <a:lnTo>
                    <a:pt x="13" y="16243"/>
                  </a:lnTo>
                  <a:lnTo>
                    <a:pt x="0" y="5425"/>
                  </a:lnTo>
                  <a:lnTo>
                    <a:pt x="10762" y="0"/>
                  </a:lnTo>
                  <a:close/>
                </a:path>
              </a:pathLst>
            </a:custGeom>
            <a:solidFill>
              <a:schemeClr val="accent4">
                <a:hueOff val="-476017"/>
                <a:lumOff val="-10042"/>
              </a:schemeClr>
            </a:solidFill>
            <a:ln w="12700" cap="flat">
              <a:noFill/>
              <a:miter lim="400000"/>
            </a:ln>
            <a:effectLst/>
          </p:spPr>
          <p:txBody>
            <a:bodyPr wrap="square" lIns="71437" tIns="71437" rIns="71437" bIns="71437" numCol="1" anchor="ctr">
              <a:noAutofit/>
            </a:bodyPr>
            <a:lstStyle/>
            <a:p>
              <a:pPr defTabSz="821531">
                <a:defRPr sz="3000">
                  <a:solidFill>
                    <a:srgbClr val="000000"/>
                  </a:solidFill>
                  <a:latin typeface="Helvetica Neue Medium"/>
                  <a:ea typeface="Helvetica Neue Medium"/>
                  <a:cs typeface="Helvetica Neue Medium"/>
                  <a:sym typeface="Helvetica Neue Medium"/>
                </a:defRPr>
              </a:pPr>
              <a:endParaRPr/>
            </a:p>
          </p:txBody>
        </p:sp>
        <p:sp>
          <p:nvSpPr>
            <p:cNvPr id="358" name="Governance…"/>
            <p:cNvSpPr txBox="1"/>
            <p:nvPr/>
          </p:nvSpPr>
          <p:spPr>
            <a:xfrm>
              <a:off x="95135" y="506957"/>
              <a:ext cx="2095729" cy="82057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numCol="1" anchor="ctr">
              <a:spAutoFit/>
            </a:bodyPr>
            <a:lstStyle/>
            <a:p>
              <a:pPr>
                <a:defRPr b="1"/>
              </a:pPr>
              <a:r>
                <a:t>Governance</a:t>
              </a:r>
            </a:p>
            <a:p>
              <a:pPr>
                <a:defRPr b="1"/>
              </a:pPr>
              <a:r>
                <a:t>Best Practices</a:t>
              </a:r>
            </a:p>
          </p:txBody>
        </p:sp>
      </p:grpSp>
      <p:sp>
        <p:nvSpPr>
          <p:cNvPr id="360" name="Circle"/>
          <p:cNvSpPr/>
          <p:nvPr/>
        </p:nvSpPr>
        <p:spPr>
          <a:xfrm>
            <a:off x="8015722" y="8679866"/>
            <a:ext cx="1270001" cy="1270001"/>
          </a:xfrm>
          <a:prstGeom prst="ellipse">
            <a:avLst/>
          </a:prstGeom>
          <a:solidFill>
            <a:srgbClr val="00A1FF"/>
          </a:solidFill>
          <a:ln w="12700">
            <a:miter lim="400000"/>
          </a:ln>
        </p:spPr>
        <p:txBody>
          <a:bodyPr lIns="71437" tIns="71437" rIns="71437" bIns="71437" anchor="ctr"/>
          <a:lstStyle/>
          <a:p>
            <a:pPr defTabSz="821531">
              <a:defRPr sz="3000">
                <a:solidFill>
                  <a:srgbClr val="000000"/>
                </a:solidFill>
                <a:latin typeface="Helvetica Neue Medium"/>
                <a:ea typeface="Helvetica Neue Medium"/>
                <a:cs typeface="Helvetica Neue Medium"/>
                <a:sym typeface="Helvetica Neue Medium"/>
              </a:defRPr>
            </a:pPr>
            <a:endParaRPr/>
          </a:p>
        </p:txBody>
      </p:sp>
      <p:sp>
        <p:nvSpPr>
          <p:cNvPr id="361" name="Circle"/>
          <p:cNvSpPr/>
          <p:nvPr/>
        </p:nvSpPr>
        <p:spPr>
          <a:xfrm>
            <a:off x="8015722" y="4031666"/>
            <a:ext cx="1270001" cy="1270001"/>
          </a:xfrm>
          <a:prstGeom prst="ellipse">
            <a:avLst/>
          </a:prstGeom>
          <a:solidFill>
            <a:srgbClr val="00A1FF"/>
          </a:solidFill>
          <a:ln w="12700">
            <a:miter lim="400000"/>
          </a:ln>
        </p:spPr>
        <p:txBody>
          <a:bodyPr lIns="71437" tIns="71437" rIns="71437" bIns="71437" anchor="ctr"/>
          <a:lstStyle/>
          <a:p>
            <a:pPr defTabSz="821531">
              <a:defRPr sz="3000">
                <a:solidFill>
                  <a:srgbClr val="000000"/>
                </a:solidFill>
                <a:latin typeface="Helvetica Neue Medium"/>
                <a:ea typeface="Helvetica Neue Medium"/>
                <a:cs typeface="Helvetica Neue Medium"/>
                <a:sym typeface="Helvetica Neue Medium"/>
              </a:defRPr>
            </a:pPr>
            <a:endParaRPr/>
          </a:p>
        </p:txBody>
      </p:sp>
      <p:sp>
        <p:nvSpPr>
          <p:cNvPr id="362" name="Circle"/>
          <p:cNvSpPr/>
          <p:nvPr/>
        </p:nvSpPr>
        <p:spPr>
          <a:xfrm>
            <a:off x="11800322" y="8679866"/>
            <a:ext cx="1270001" cy="1270001"/>
          </a:xfrm>
          <a:prstGeom prst="ellipse">
            <a:avLst/>
          </a:prstGeom>
          <a:solidFill>
            <a:srgbClr val="00A1FF"/>
          </a:solidFill>
          <a:ln w="12700">
            <a:miter lim="400000"/>
          </a:ln>
        </p:spPr>
        <p:txBody>
          <a:bodyPr lIns="71437" tIns="71437" rIns="71437" bIns="71437" anchor="ctr"/>
          <a:lstStyle/>
          <a:p>
            <a:pPr defTabSz="821531">
              <a:defRPr sz="3000">
                <a:solidFill>
                  <a:srgbClr val="000000"/>
                </a:solidFill>
                <a:latin typeface="Helvetica Neue Medium"/>
                <a:ea typeface="Helvetica Neue Medium"/>
                <a:cs typeface="Helvetica Neue Medium"/>
                <a:sym typeface="Helvetica Neue Medium"/>
              </a:defRPr>
            </a:pPr>
            <a:endParaRPr/>
          </a:p>
        </p:txBody>
      </p:sp>
      <p:sp>
        <p:nvSpPr>
          <p:cNvPr id="363" name="Circle"/>
          <p:cNvSpPr/>
          <p:nvPr/>
        </p:nvSpPr>
        <p:spPr>
          <a:xfrm>
            <a:off x="6745722" y="6486520"/>
            <a:ext cx="1270001" cy="1270001"/>
          </a:xfrm>
          <a:prstGeom prst="ellipse">
            <a:avLst/>
          </a:prstGeom>
          <a:solidFill>
            <a:srgbClr val="00A1FF"/>
          </a:solidFill>
          <a:ln w="12700">
            <a:miter lim="400000"/>
          </a:ln>
        </p:spPr>
        <p:txBody>
          <a:bodyPr lIns="71437" tIns="71437" rIns="71437" bIns="71437" anchor="ctr"/>
          <a:lstStyle/>
          <a:p>
            <a:pPr defTabSz="821531">
              <a:defRPr sz="3000">
                <a:solidFill>
                  <a:srgbClr val="000000"/>
                </a:solidFill>
                <a:latin typeface="Helvetica Neue Medium"/>
                <a:ea typeface="Helvetica Neue Medium"/>
                <a:cs typeface="Helvetica Neue Medium"/>
                <a:sym typeface="Helvetica Neue Medium"/>
              </a:defRPr>
            </a:pPr>
            <a:endParaRPr/>
          </a:p>
        </p:txBody>
      </p:sp>
      <p:sp>
        <p:nvSpPr>
          <p:cNvPr id="364" name="Circle"/>
          <p:cNvSpPr/>
          <p:nvPr/>
        </p:nvSpPr>
        <p:spPr>
          <a:xfrm>
            <a:off x="12587722" y="6466663"/>
            <a:ext cx="1270001" cy="1270001"/>
          </a:xfrm>
          <a:prstGeom prst="ellipse">
            <a:avLst/>
          </a:prstGeom>
          <a:solidFill>
            <a:schemeClr val="accent4">
              <a:hueOff val="-476017"/>
              <a:lumOff val="-10042"/>
            </a:schemeClr>
          </a:solidFill>
          <a:ln w="12700">
            <a:miter lim="400000"/>
          </a:ln>
        </p:spPr>
        <p:txBody>
          <a:bodyPr lIns="71437" tIns="71437" rIns="71437" bIns="71437" anchor="ctr"/>
          <a:lstStyle/>
          <a:p>
            <a:pPr defTabSz="821531">
              <a:defRPr sz="3000">
                <a:solidFill>
                  <a:srgbClr val="000000"/>
                </a:solidFill>
                <a:latin typeface="Helvetica Neue Medium"/>
                <a:ea typeface="Helvetica Neue Medium"/>
                <a:cs typeface="Helvetica Neue Medium"/>
                <a:sym typeface="Helvetica Neue Medium"/>
              </a:defRPr>
            </a:pPr>
            <a:endParaRPr/>
          </a:p>
        </p:txBody>
      </p:sp>
      <p:sp>
        <p:nvSpPr>
          <p:cNvPr id="365" name="COST02…"/>
          <p:cNvSpPr txBox="1"/>
          <p:nvPr/>
        </p:nvSpPr>
        <p:spPr>
          <a:xfrm>
            <a:off x="6720525" y="6711235"/>
            <a:ext cx="1320395" cy="82057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p>
            <a:pPr>
              <a:defRPr b="1"/>
            </a:pPr>
            <a:r>
              <a:t>COST02 </a:t>
            </a:r>
          </a:p>
          <a:p>
            <a:pPr>
              <a:defRPr b="1"/>
            </a:pPr>
            <a:r>
              <a:t>BP01</a:t>
            </a:r>
          </a:p>
        </p:txBody>
      </p:sp>
      <p:sp>
        <p:nvSpPr>
          <p:cNvPr id="366" name="COST02…"/>
          <p:cNvSpPr txBox="1"/>
          <p:nvPr/>
        </p:nvSpPr>
        <p:spPr>
          <a:xfrm>
            <a:off x="7990525" y="4256381"/>
            <a:ext cx="1320395" cy="82057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p>
            <a:pPr>
              <a:defRPr b="1"/>
            </a:pPr>
            <a:r>
              <a:t>COST02 </a:t>
            </a:r>
          </a:p>
          <a:p>
            <a:pPr>
              <a:defRPr b="1"/>
            </a:pPr>
            <a:r>
              <a:t>BP02</a:t>
            </a:r>
          </a:p>
        </p:txBody>
      </p:sp>
      <p:grpSp>
        <p:nvGrpSpPr>
          <p:cNvPr id="369" name="Group"/>
          <p:cNvGrpSpPr/>
          <p:nvPr/>
        </p:nvGrpSpPr>
        <p:grpSpPr>
          <a:xfrm>
            <a:off x="11775125" y="4031666"/>
            <a:ext cx="1320395" cy="1270001"/>
            <a:chOff x="0" y="0"/>
            <a:chExt cx="1320393" cy="1270000"/>
          </a:xfrm>
        </p:grpSpPr>
        <p:sp>
          <p:nvSpPr>
            <p:cNvPr id="367" name="Circle"/>
            <p:cNvSpPr/>
            <p:nvPr/>
          </p:nvSpPr>
          <p:spPr>
            <a:xfrm>
              <a:off x="25196" y="0"/>
              <a:ext cx="1270001" cy="1270000"/>
            </a:xfrm>
            <a:prstGeom prst="ellipse">
              <a:avLst/>
            </a:prstGeom>
            <a:solidFill>
              <a:schemeClr val="accent4">
                <a:hueOff val="-476017"/>
                <a:lumOff val="-10042"/>
              </a:schemeClr>
            </a:solidFill>
            <a:ln w="12700" cap="flat">
              <a:noFill/>
              <a:miter lim="400000"/>
            </a:ln>
            <a:effectLst/>
          </p:spPr>
          <p:txBody>
            <a:bodyPr wrap="square" lIns="71437" tIns="71437" rIns="71437" bIns="71437" numCol="1" anchor="ctr">
              <a:noAutofit/>
            </a:bodyPr>
            <a:lstStyle/>
            <a:p>
              <a:pPr defTabSz="821531">
                <a:defRPr sz="3000">
                  <a:solidFill>
                    <a:srgbClr val="000000"/>
                  </a:solidFill>
                  <a:latin typeface="Helvetica Neue Medium"/>
                  <a:ea typeface="Helvetica Neue Medium"/>
                  <a:cs typeface="Helvetica Neue Medium"/>
                  <a:sym typeface="Helvetica Neue Medium"/>
                </a:defRPr>
              </a:pPr>
              <a:endParaRPr/>
            </a:p>
          </p:txBody>
        </p:sp>
        <p:sp>
          <p:nvSpPr>
            <p:cNvPr id="368" name="COST02…"/>
            <p:cNvSpPr txBox="1"/>
            <p:nvPr/>
          </p:nvSpPr>
          <p:spPr>
            <a:xfrm>
              <a:off x="0" y="224714"/>
              <a:ext cx="1320394" cy="82057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numCol="1" anchor="ctr">
              <a:spAutoFit/>
            </a:bodyPr>
            <a:lstStyle/>
            <a:p>
              <a:pPr>
                <a:defRPr b="1"/>
              </a:pPr>
              <a:r>
                <a:t>COST02 </a:t>
              </a:r>
            </a:p>
            <a:p>
              <a:pPr>
                <a:defRPr b="1"/>
              </a:pPr>
              <a:r>
                <a:t>BP03</a:t>
              </a:r>
            </a:p>
          </p:txBody>
        </p:sp>
      </p:grpSp>
      <p:sp>
        <p:nvSpPr>
          <p:cNvPr id="370" name="COST02…"/>
          <p:cNvSpPr txBox="1"/>
          <p:nvPr/>
        </p:nvSpPr>
        <p:spPr>
          <a:xfrm>
            <a:off x="12562524" y="6691378"/>
            <a:ext cx="1320395" cy="82057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p>
            <a:pPr>
              <a:defRPr b="1"/>
            </a:pPr>
            <a:r>
              <a:t>COST02 </a:t>
            </a:r>
          </a:p>
          <a:p>
            <a:pPr>
              <a:defRPr b="1"/>
            </a:pPr>
            <a:r>
              <a:t>BP04</a:t>
            </a:r>
          </a:p>
        </p:txBody>
      </p:sp>
      <p:sp>
        <p:nvSpPr>
          <p:cNvPr id="371" name="COST02…"/>
          <p:cNvSpPr txBox="1"/>
          <p:nvPr/>
        </p:nvSpPr>
        <p:spPr>
          <a:xfrm>
            <a:off x="11775125" y="8904581"/>
            <a:ext cx="1320395" cy="82057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p>
            <a:pPr>
              <a:defRPr b="1"/>
            </a:pPr>
            <a:r>
              <a:t>COST02 </a:t>
            </a:r>
          </a:p>
          <a:p>
            <a:pPr>
              <a:defRPr b="1"/>
            </a:pPr>
            <a:r>
              <a:t>BP05</a:t>
            </a:r>
          </a:p>
        </p:txBody>
      </p:sp>
      <p:sp>
        <p:nvSpPr>
          <p:cNvPr id="372" name="COST02…"/>
          <p:cNvSpPr txBox="1"/>
          <p:nvPr/>
        </p:nvSpPr>
        <p:spPr>
          <a:xfrm>
            <a:off x="7965328" y="8904581"/>
            <a:ext cx="1320395" cy="82057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p>
            <a:pPr>
              <a:defRPr b="1"/>
            </a:pPr>
            <a:r>
              <a:t>COST02 </a:t>
            </a:r>
          </a:p>
          <a:p>
            <a:pPr>
              <a:defRPr b="1"/>
            </a:pPr>
            <a:r>
              <a:t>BP06</a:t>
            </a:r>
          </a:p>
        </p:txBody>
      </p:sp>
      <p:sp>
        <p:nvSpPr>
          <p:cNvPr id="373" name="COST02 - BP01 - Develop policies based on your…"/>
          <p:cNvSpPr txBox="1"/>
          <p:nvPr/>
        </p:nvSpPr>
        <p:spPr>
          <a:xfrm>
            <a:off x="14896013" y="2208186"/>
            <a:ext cx="6355462" cy="82085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p>
            <a:pPr algn="l"/>
            <a:r>
              <a:t>COST02 - BP01 - Develop policies based on your</a:t>
            </a:r>
          </a:p>
          <a:p>
            <a:pPr algn="l"/>
            <a:r>
              <a:t>organisation requirements</a:t>
            </a:r>
          </a:p>
        </p:txBody>
      </p:sp>
      <p:sp>
        <p:nvSpPr>
          <p:cNvPr id="374" name="COST02 - BP02 - Implement goals and targets"/>
          <p:cNvSpPr txBox="1"/>
          <p:nvPr/>
        </p:nvSpPr>
        <p:spPr>
          <a:xfrm>
            <a:off x="15618731" y="3455955"/>
            <a:ext cx="6068798" cy="47795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algn="l"/>
          </a:lstStyle>
          <a:p>
            <a:r>
              <a:t>COST02 - BP02 - Implement goals and targets </a:t>
            </a:r>
          </a:p>
        </p:txBody>
      </p:sp>
      <p:sp>
        <p:nvSpPr>
          <p:cNvPr id="375" name="COST02 - BP03 - Implement an…"/>
          <p:cNvSpPr txBox="1"/>
          <p:nvPr/>
        </p:nvSpPr>
        <p:spPr>
          <a:xfrm>
            <a:off x="15824615" y="5007670"/>
            <a:ext cx="4213861" cy="82085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p>
            <a:pPr algn="l"/>
            <a:r>
              <a:t>COST02 - BP03 - Implement an </a:t>
            </a:r>
          </a:p>
          <a:p>
            <a:pPr algn="l"/>
            <a:r>
              <a:t>account structure</a:t>
            </a:r>
          </a:p>
        </p:txBody>
      </p:sp>
      <p:sp>
        <p:nvSpPr>
          <p:cNvPr id="376" name="COST02 - BP04 - Implement groups and roles"/>
          <p:cNvSpPr txBox="1"/>
          <p:nvPr/>
        </p:nvSpPr>
        <p:spPr>
          <a:xfrm>
            <a:off x="15689698" y="6619024"/>
            <a:ext cx="5926863" cy="47795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p>
            <a:r>
              <a:t>COST02 - BP04 - Implement groups and roles</a:t>
            </a:r>
          </a:p>
        </p:txBody>
      </p:sp>
      <p:sp>
        <p:nvSpPr>
          <p:cNvPr id="377" name="COST02 - BP05 - Implement cost controls"/>
          <p:cNvSpPr txBox="1"/>
          <p:nvPr/>
        </p:nvSpPr>
        <p:spPr>
          <a:xfrm>
            <a:off x="15511477" y="7887477"/>
            <a:ext cx="5450485" cy="47795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p>
            <a:r>
              <a:t>COST02 - BP05 - Implement cost controls</a:t>
            </a:r>
          </a:p>
        </p:txBody>
      </p:sp>
      <p:sp>
        <p:nvSpPr>
          <p:cNvPr id="378" name="COST02 - BP06 - Track project lifecycle"/>
          <p:cNvSpPr txBox="1"/>
          <p:nvPr/>
        </p:nvSpPr>
        <p:spPr>
          <a:xfrm>
            <a:off x="15096736" y="9469012"/>
            <a:ext cx="5133925" cy="47795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p>
            <a:r>
              <a:t>COST02 - BP06 - Track project lifecycle</a:t>
            </a:r>
          </a:p>
        </p:txBody>
      </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0" name="Rectangle"/>
          <p:cNvSpPr/>
          <p:nvPr/>
        </p:nvSpPr>
        <p:spPr>
          <a:xfrm>
            <a:off x="3045042" y="951962"/>
            <a:ext cx="3302001" cy="11812076"/>
          </a:xfrm>
          <a:prstGeom prst="rect">
            <a:avLst/>
          </a:prstGeom>
          <a:solidFill>
            <a:srgbClr val="003462"/>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a:p>
        </p:txBody>
      </p:sp>
      <p:sp>
        <p:nvSpPr>
          <p:cNvPr id="381" name="Design Principles"/>
          <p:cNvSpPr txBox="1">
            <a:spLocks noGrp="1"/>
          </p:cNvSpPr>
          <p:nvPr>
            <p:ph type="title" idx="4294967295"/>
          </p:nvPr>
        </p:nvSpPr>
        <p:spPr>
          <a:xfrm>
            <a:off x="3048216" y="1145381"/>
            <a:ext cx="3302001" cy="1270001"/>
          </a:xfrm>
          <a:prstGeom prst="rect">
            <a:avLst/>
          </a:prstGeom>
        </p:spPr>
        <p:txBody>
          <a:bodyPr lIns="71437" tIns="71437" rIns="71437" bIns="71437" anchor="ctr"/>
          <a:lstStyle>
            <a:lvl1pPr defTabSz="2438339">
              <a:lnSpc>
                <a:spcPct val="80000"/>
              </a:lnSpc>
              <a:defRPr sz="3200" spc="-64">
                <a:solidFill>
                  <a:srgbClr val="FFFFFF"/>
                </a:solidFill>
                <a:latin typeface="Avenir Book"/>
                <a:ea typeface="Avenir Book"/>
                <a:cs typeface="Avenir Book"/>
                <a:sym typeface="Avenir Book"/>
              </a:defRPr>
            </a:lvl1pPr>
          </a:lstStyle>
          <a:p>
            <a:r>
              <a:t>Design Principles</a:t>
            </a:r>
          </a:p>
        </p:txBody>
      </p:sp>
      <p:sp>
        <p:nvSpPr>
          <p:cNvPr id="382" name="Rectangle"/>
          <p:cNvSpPr/>
          <p:nvPr/>
        </p:nvSpPr>
        <p:spPr>
          <a:xfrm>
            <a:off x="3937217" y="2413000"/>
            <a:ext cx="1524001" cy="63500"/>
          </a:xfrm>
          <a:prstGeom prst="rect">
            <a:avLst/>
          </a:prstGeom>
          <a:solidFill>
            <a:srgbClr val="04B4DB"/>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a:p>
        </p:txBody>
      </p:sp>
      <p:sp>
        <p:nvSpPr>
          <p:cNvPr id="383" name="Cloud Financial…"/>
          <p:cNvSpPr txBox="1"/>
          <p:nvPr/>
        </p:nvSpPr>
        <p:spPr>
          <a:xfrm>
            <a:off x="3045042" y="2878432"/>
            <a:ext cx="3302001" cy="1270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normAutofit/>
          </a:bodyPr>
          <a:lstStyle/>
          <a:p>
            <a:pPr>
              <a:lnSpc>
                <a:spcPct val="80000"/>
              </a:lnSpc>
              <a:defRPr sz="3200" spc="-64">
                <a:solidFill>
                  <a:srgbClr val="929292"/>
                </a:solidFill>
                <a:latin typeface="Avenir Heavy"/>
                <a:ea typeface="Avenir Heavy"/>
                <a:cs typeface="Avenir Heavy"/>
                <a:sym typeface="Avenir Heavy"/>
              </a:defRPr>
            </a:pPr>
            <a:r>
              <a:t>Cloud Financial </a:t>
            </a:r>
          </a:p>
          <a:p>
            <a:pPr>
              <a:lnSpc>
                <a:spcPct val="80000"/>
              </a:lnSpc>
              <a:defRPr sz="3200" spc="-64">
                <a:solidFill>
                  <a:srgbClr val="929292"/>
                </a:solidFill>
                <a:latin typeface="Avenir Heavy"/>
                <a:ea typeface="Avenir Heavy"/>
                <a:cs typeface="Avenir Heavy"/>
                <a:sym typeface="Avenir Heavy"/>
              </a:defRPr>
            </a:pPr>
            <a:r>
              <a:t>Management</a:t>
            </a:r>
          </a:p>
        </p:txBody>
      </p:sp>
      <p:sp>
        <p:nvSpPr>
          <p:cNvPr id="384" name="“Elevate The Cloud Game” - Stoisavljević Aleksandar @ 2023"/>
          <p:cNvSpPr txBox="1"/>
          <p:nvPr/>
        </p:nvSpPr>
        <p:spPr>
          <a:xfrm>
            <a:off x="13525499" y="12319000"/>
            <a:ext cx="7785152" cy="5238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a:defRPr>
                <a:latin typeface="Avenir Book"/>
                <a:ea typeface="Avenir Book"/>
                <a:cs typeface="Avenir Book"/>
                <a:sym typeface="Avenir Book"/>
              </a:defRPr>
            </a:lvl1pPr>
          </a:lstStyle>
          <a:p>
            <a:r>
              <a:t>“Elevate The Cloud Game” - Stoisavljević Aleksandar @ 2023</a:t>
            </a:r>
          </a:p>
        </p:txBody>
      </p:sp>
      <p:sp>
        <p:nvSpPr>
          <p:cNvPr id="385" name="Expenditure and usage awareness"/>
          <p:cNvSpPr txBox="1"/>
          <p:nvPr/>
        </p:nvSpPr>
        <p:spPr>
          <a:xfrm>
            <a:off x="3045042" y="4611484"/>
            <a:ext cx="3302001" cy="1270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normAutofit/>
          </a:bodyPr>
          <a:lstStyle>
            <a:lvl1pPr>
              <a:lnSpc>
                <a:spcPct val="80000"/>
              </a:lnSpc>
              <a:defRPr sz="3200" spc="-64">
                <a:solidFill>
                  <a:srgbClr val="FFFFFF"/>
                </a:solidFill>
                <a:latin typeface="Avenir Heavy"/>
                <a:ea typeface="Avenir Heavy"/>
                <a:cs typeface="Avenir Heavy"/>
                <a:sym typeface="Avenir Heavy"/>
              </a:defRPr>
            </a:lvl1pPr>
          </a:lstStyle>
          <a:p>
            <a:r>
              <a:t>Expenditure and usage awareness</a:t>
            </a:r>
          </a:p>
        </p:txBody>
      </p:sp>
      <p:sp>
        <p:nvSpPr>
          <p:cNvPr id="386" name="Monitor cost and usage (items: 6)"/>
          <p:cNvSpPr txBox="1"/>
          <p:nvPr/>
        </p:nvSpPr>
        <p:spPr>
          <a:xfrm>
            <a:off x="6471360" y="1136968"/>
            <a:ext cx="10934105" cy="8032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spAutoFit/>
          </a:bodyPr>
          <a:lstStyle>
            <a:lvl1pPr algn="l">
              <a:defRPr sz="3800">
                <a:solidFill>
                  <a:schemeClr val="accent1">
                    <a:hueOff val="114395"/>
                    <a:lumOff val="-24975"/>
                  </a:schemeClr>
                </a:solidFill>
                <a:latin typeface="Avenir Heavy"/>
                <a:ea typeface="Avenir Heavy"/>
                <a:cs typeface="Avenir Heavy"/>
                <a:sym typeface="Avenir Heavy"/>
              </a:defRPr>
            </a:lvl1pPr>
          </a:lstStyle>
          <a:p>
            <a:r>
              <a:t>Monitor cost and usage (items: 6)</a:t>
            </a:r>
          </a:p>
        </p:txBody>
      </p:sp>
      <p:grpSp>
        <p:nvGrpSpPr>
          <p:cNvPr id="389" name="Group"/>
          <p:cNvGrpSpPr/>
          <p:nvPr/>
        </p:nvGrpSpPr>
        <p:grpSpPr>
          <a:xfrm>
            <a:off x="9211339" y="5669065"/>
            <a:ext cx="2713430" cy="2418687"/>
            <a:chOff x="0" y="0"/>
            <a:chExt cx="2713428" cy="2418685"/>
          </a:xfrm>
        </p:grpSpPr>
        <p:sp>
          <p:nvSpPr>
            <p:cNvPr id="387" name="Hexagon"/>
            <p:cNvSpPr/>
            <p:nvPr/>
          </p:nvSpPr>
          <p:spPr>
            <a:xfrm rot="16200000">
              <a:off x="147371" y="-147372"/>
              <a:ext cx="2418687" cy="2713430"/>
            </a:xfrm>
            <a:custGeom>
              <a:avLst/>
              <a:gdLst/>
              <a:ahLst/>
              <a:cxnLst>
                <a:cxn ang="0">
                  <a:pos x="wd2" y="hd2"/>
                </a:cxn>
                <a:cxn ang="5400000">
                  <a:pos x="wd2" y="hd2"/>
                </a:cxn>
                <a:cxn ang="10800000">
                  <a:pos x="wd2" y="hd2"/>
                </a:cxn>
                <a:cxn ang="16200000">
                  <a:pos x="wd2" y="hd2"/>
                </a:cxn>
              </a:cxnLst>
              <a:rect l="0" t="0" r="r" b="b"/>
              <a:pathLst>
                <a:path w="21600" h="21600" extrusionOk="0">
                  <a:moveTo>
                    <a:pt x="10762" y="0"/>
                  </a:moveTo>
                  <a:lnTo>
                    <a:pt x="21600" y="5487"/>
                  </a:lnTo>
                  <a:lnTo>
                    <a:pt x="21571" y="16201"/>
                  </a:lnTo>
                  <a:lnTo>
                    <a:pt x="10764" y="21600"/>
                  </a:lnTo>
                  <a:lnTo>
                    <a:pt x="13" y="16243"/>
                  </a:lnTo>
                  <a:lnTo>
                    <a:pt x="0" y="5425"/>
                  </a:lnTo>
                  <a:lnTo>
                    <a:pt x="10762" y="0"/>
                  </a:lnTo>
                  <a:close/>
                </a:path>
              </a:pathLst>
            </a:custGeom>
            <a:solidFill>
              <a:schemeClr val="accent4">
                <a:hueOff val="-476017"/>
                <a:lumOff val="-10042"/>
              </a:schemeClr>
            </a:solidFill>
            <a:ln w="12700" cap="flat">
              <a:noFill/>
              <a:miter lim="400000"/>
            </a:ln>
            <a:effectLst/>
          </p:spPr>
          <p:txBody>
            <a:bodyPr wrap="square" lIns="71437" tIns="71437" rIns="71437" bIns="71437" numCol="1" anchor="ctr">
              <a:noAutofit/>
            </a:bodyPr>
            <a:lstStyle/>
            <a:p>
              <a:pPr defTabSz="821531">
                <a:defRPr sz="3000">
                  <a:solidFill>
                    <a:srgbClr val="000000"/>
                  </a:solidFill>
                  <a:latin typeface="Helvetica Neue Medium"/>
                  <a:ea typeface="Helvetica Neue Medium"/>
                  <a:cs typeface="Helvetica Neue Medium"/>
                  <a:sym typeface="Helvetica Neue Medium"/>
                </a:defRPr>
              </a:pPr>
              <a:endParaRPr/>
            </a:p>
          </p:txBody>
        </p:sp>
        <p:sp>
          <p:nvSpPr>
            <p:cNvPr id="388" name="Monitor Cost…"/>
            <p:cNvSpPr txBox="1"/>
            <p:nvPr/>
          </p:nvSpPr>
          <p:spPr>
            <a:xfrm>
              <a:off x="97848" y="194732"/>
              <a:ext cx="2487583" cy="178802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numCol="1" anchor="ctr">
              <a:noAutofit/>
            </a:bodyPr>
            <a:lstStyle/>
            <a:p>
              <a:pPr>
                <a:defRPr b="1"/>
              </a:pPr>
              <a:r>
                <a:t>Monitor Cost</a:t>
              </a:r>
            </a:p>
            <a:p>
              <a:pPr>
                <a:defRPr b="1"/>
              </a:pPr>
              <a:r>
                <a:t>&amp;</a:t>
              </a:r>
            </a:p>
            <a:p>
              <a:pPr>
                <a:defRPr b="1"/>
              </a:pPr>
              <a:r>
                <a:t>Usage</a:t>
              </a:r>
            </a:p>
            <a:p>
              <a:pPr>
                <a:defRPr b="1"/>
              </a:pPr>
              <a:r>
                <a:t>Best Practices</a:t>
              </a:r>
            </a:p>
          </p:txBody>
        </p:sp>
      </p:grpSp>
      <p:sp>
        <p:nvSpPr>
          <p:cNvPr id="390" name="Circle"/>
          <p:cNvSpPr/>
          <p:nvPr/>
        </p:nvSpPr>
        <p:spPr>
          <a:xfrm>
            <a:off x="8015722" y="8679866"/>
            <a:ext cx="1270001" cy="1270001"/>
          </a:xfrm>
          <a:prstGeom prst="ellipse">
            <a:avLst/>
          </a:prstGeom>
          <a:solidFill>
            <a:srgbClr val="00A1FF"/>
          </a:solidFill>
          <a:ln w="12700">
            <a:miter lim="400000"/>
          </a:ln>
        </p:spPr>
        <p:txBody>
          <a:bodyPr lIns="71437" tIns="71437" rIns="71437" bIns="71437" anchor="ctr"/>
          <a:lstStyle/>
          <a:p>
            <a:pPr defTabSz="821531">
              <a:defRPr sz="3000">
                <a:solidFill>
                  <a:srgbClr val="000000"/>
                </a:solidFill>
                <a:latin typeface="Helvetica Neue Medium"/>
                <a:ea typeface="Helvetica Neue Medium"/>
                <a:cs typeface="Helvetica Neue Medium"/>
                <a:sym typeface="Helvetica Neue Medium"/>
              </a:defRPr>
            </a:pPr>
            <a:endParaRPr/>
          </a:p>
        </p:txBody>
      </p:sp>
      <p:sp>
        <p:nvSpPr>
          <p:cNvPr id="391" name="Circle"/>
          <p:cNvSpPr/>
          <p:nvPr/>
        </p:nvSpPr>
        <p:spPr>
          <a:xfrm>
            <a:off x="8015722" y="4031666"/>
            <a:ext cx="1270001" cy="1270001"/>
          </a:xfrm>
          <a:prstGeom prst="ellipse">
            <a:avLst/>
          </a:prstGeom>
          <a:solidFill>
            <a:srgbClr val="00A1FF"/>
          </a:solidFill>
          <a:ln w="12700">
            <a:miter lim="400000"/>
          </a:ln>
        </p:spPr>
        <p:txBody>
          <a:bodyPr lIns="71437" tIns="71437" rIns="71437" bIns="71437" anchor="ctr"/>
          <a:lstStyle/>
          <a:p>
            <a:pPr defTabSz="821531">
              <a:defRPr sz="3000">
                <a:solidFill>
                  <a:srgbClr val="000000"/>
                </a:solidFill>
                <a:latin typeface="Helvetica Neue Medium"/>
                <a:ea typeface="Helvetica Neue Medium"/>
                <a:cs typeface="Helvetica Neue Medium"/>
                <a:sym typeface="Helvetica Neue Medium"/>
              </a:defRPr>
            </a:pPr>
            <a:endParaRPr/>
          </a:p>
        </p:txBody>
      </p:sp>
      <p:sp>
        <p:nvSpPr>
          <p:cNvPr id="392" name="Circle"/>
          <p:cNvSpPr/>
          <p:nvPr/>
        </p:nvSpPr>
        <p:spPr>
          <a:xfrm>
            <a:off x="11800322" y="4031666"/>
            <a:ext cx="1270001" cy="1270001"/>
          </a:xfrm>
          <a:prstGeom prst="ellipse">
            <a:avLst/>
          </a:prstGeom>
          <a:solidFill>
            <a:srgbClr val="00A1FF"/>
          </a:solidFill>
          <a:ln w="12700">
            <a:miter lim="400000"/>
          </a:ln>
        </p:spPr>
        <p:txBody>
          <a:bodyPr lIns="71437" tIns="71437" rIns="71437" bIns="71437" anchor="ctr"/>
          <a:lstStyle/>
          <a:p>
            <a:pPr defTabSz="821531">
              <a:defRPr sz="3000">
                <a:solidFill>
                  <a:srgbClr val="000000"/>
                </a:solidFill>
                <a:latin typeface="Helvetica Neue Medium"/>
                <a:ea typeface="Helvetica Neue Medium"/>
                <a:cs typeface="Helvetica Neue Medium"/>
                <a:sym typeface="Helvetica Neue Medium"/>
              </a:defRPr>
            </a:pPr>
            <a:endParaRPr/>
          </a:p>
        </p:txBody>
      </p:sp>
      <p:sp>
        <p:nvSpPr>
          <p:cNvPr id="393" name="Circle"/>
          <p:cNvSpPr/>
          <p:nvPr/>
        </p:nvSpPr>
        <p:spPr>
          <a:xfrm>
            <a:off x="11800322" y="8679866"/>
            <a:ext cx="1270001" cy="1270001"/>
          </a:xfrm>
          <a:prstGeom prst="ellipse">
            <a:avLst/>
          </a:prstGeom>
          <a:solidFill>
            <a:srgbClr val="00A1FF"/>
          </a:solidFill>
          <a:ln w="12700">
            <a:miter lim="400000"/>
          </a:ln>
        </p:spPr>
        <p:txBody>
          <a:bodyPr lIns="71437" tIns="71437" rIns="71437" bIns="71437" anchor="ctr"/>
          <a:lstStyle/>
          <a:p>
            <a:pPr defTabSz="821531">
              <a:defRPr sz="3000">
                <a:solidFill>
                  <a:srgbClr val="000000"/>
                </a:solidFill>
                <a:latin typeface="Helvetica Neue Medium"/>
                <a:ea typeface="Helvetica Neue Medium"/>
                <a:cs typeface="Helvetica Neue Medium"/>
                <a:sym typeface="Helvetica Neue Medium"/>
              </a:defRPr>
            </a:pPr>
            <a:endParaRPr/>
          </a:p>
        </p:txBody>
      </p:sp>
      <p:sp>
        <p:nvSpPr>
          <p:cNvPr id="394" name="Circle"/>
          <p:cNvSpPr/>
          <p:nvPr/>
        </p:nvSpPr>
        <p:spPr>
          <a:xfrm>
            <a:off x="6745722" y="6486520"/>
            <a:ext cx="1270001" cy="1270001"/>
          </a:xfrm>
          <a:prstGeom prst="ellipse">
            <a:avLst/>
          </a:prstGeom>
          <a:solidFill>
            <a:srgbClr val="00A1FF"/>
          </a:solidFill>
          <a:ln w="12700">
            <a:miter lim="400000"/>
          </a:ln>
        </p:spPr>
        <p:txBody>
          <a:bodyPr lIns="71437" tIns="71437" rIns="71437" bIns="71437" anchor="ctr"/>
          <a:lstStyle/>
          <a:p>
            <a:pPr defTabSz="821531">
              <a:defRPr sz="3000">
                <a:solidFill>
                  <a:srgbClr val="000000"/>
                </a:solidFill>
                <a:latin typeface="Helvetica Neue Medium"/>
                <a:ea typeface="Helvetica Neue Medium"/>
                <a:cs typeface="Helvetica Neue Medium"/>
                <a:sym typeface="Helvetica Neue Medium"/>
              </a:defRPr>
            </a:pPr>
            <a:endParaRPr/>
          </a:p>
        </p:txBody>
      </p:sp>
      <p:sp>
        <p:nvSpPr>
          <p:cNvPr id="395" name="Circle"/>
          <p:cNvSpPr/>
          <p:nvPr/>
        </p:nvSpPr>
        <p:spPr>
          <a:xfrm>
            <a:off x="12587722" y="6466663"/>
            <a:ext cx="1270001" cy="1270001"/>
          </a:xfrm>
          <a:prstGeom prst="ellipse">
            <a:avLst/>
          </a:prstGeom>
          <a:solidFill>
            <a:srgbClr val="00A1FF"/>
          </a:solidFill>
          <a:ln w="12700">
            <a:miter lim="400000"/>
          </a:ln>
        </p:spPr>
        <p:txBody>
          <a:bodyPr lIns="71437" tIns="71437" rIns="71437" bIns="71437" anchor="ctr"/>
          <a:lstStyle/>
          <a:p>
            <a:pPr defTabSz="821531">
              <a:defRPr sz="3000">
                <a:solidFill>
                  <a:srgbClr val="000000"/>
                </a:solidFill>
                <a:latin typeface="Helvetica Neue Medium"/>
                <a:ea typeface="Helvetica Neue Medium"/>
                <a:cs typeface="Helvetica Neue Medium"/>
                <a:sym typeface="Helvetica Neue Medium"/>
              </a:defRPr>
            </a:pPr>
            <a:endParaRPr/>
          </a:p>
        </p:txBody>
      </p:sp>
      <p:sp>
        <p:nvSpPr>
          <p:cNvPr id="396" name="COST03…"/>
          <p:cNvSpPr txBox="1"/>
          <p:nvPr/>
        </p:nvSpPr>
        <p:spPr>
          <a:xfrm>
            <a:off x="6720525" y="6711235"/>
            <a:ext cx="1320395" cy="82057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p>
            <a:pPr>
              <a:defRPr b="1"/>
            </a:pPr>
            <a:r>
              <a:t>COST03 </a:t>
            </a:r>
          </a:p>
          <a:p>
            <a:pPr>
              <a:defRPr b="1"/>
            </a:pPr>
            <a:r>
              <a:t>BP01</a:t>
            </a:r>
          </a:p>
        </p:txBody>
      </p:sp>
      <p:sp>
        <p:nvSpPr>
          <p:cNvPr id="397" name="COST03…"/>
          <p:cNvSpPr txBox="1"/>
          <p:nvPr/>
        </p:nvSpPr>
        <p:spPr>
          <a:xfrm>
            <a:off x="7990525" y="4256381"/>
            <a:ext cx="1320395" cy="82057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p>
            <a:pPr>
              <a:defRPr b="1"/>
            </a:pPr>
            <a:r>
              <a:t>COST03 </a:t>
            </a:r>
          </a:p>
          <a:p>
            <a:pPr>
              <a:defRPr b="1"/>
            </a:pPr>
            <a:r>
              <a:t>BP02</a:t>
            </a:r>
          </a:p>
        </p:txBody>
      </p:sp>
      <p:sp>
        <p:nvSpPr>
          <p:cNvPr id="398" name="COST03…"/>
          <p:cNvSpPr txBox="1"/>
          <p:nvPr/>
        </p:nvSpPr>
        <p:spPr>
          <a:xfrm>
            <a:off x="11775125" y="4256381"/>
            <a:ext cx="1320395" cy="82057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p>
            <a:pPr>
              <a:defRPr b="1"/>
            </a:pPr>
            <a:r>
              <a:t>COST03 </a:t>
            </a:r>
          </a:p>
          <a:p>
            <a:pPr>
              <a:defRPr b="1"/>
            </a:pPr>
            <a:r>
              <a:t>BP03</a:t>
            </a:r>
          </a:p>
        </p:txBody>
      </p:sp>
      <p:sp>
        <p:nvSpPr>
          <p:cNvPr id="399" name="COST03…"/>
          <p:cNvSpPr txBox="1"/>
          <p:nvPr/>
        </p:nvSpPr>
        <p:spPr>
          <a:xfrm>
            <a:off x="12562524" y="6691378"/>
            <a:ext cx="1320395" cy="82057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p>
            <a:pPr>
              <a:defRPr b="1"/>
            </a:pPr>
            <a:r>
              <a:t>COST03 </a:t>
            </a:r>
          </a:p>
          <a:p>
            <a:pPr>
              <a:defRPr b="1"/>
            </a:pPr>
            <a:r>
              <a:t>BP04</a:t>
            </a:r>
          </a:p>
        </p:txBody>
      </p:sp>
      <p:sp>
        <p:nvSpPr>
          <p:cNvPr id="400" name="COST03…"/>
          <p:cNvSpPr txBox="1"/>
          <p:nvPr/>
        </p:nvSpPr>
        <p:spPr>
          <a:xfrm>
            <a:off x="11775125" y="8904581"/>
            <a:ext cx="1320395" cy="82057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p>
            <a:pPr>
              <a:defRPr b="1"/>
            </a:pPr>
            <a:r>
              <a:t>COST03 </a:t>
            </a:r>
          </a:p>
          <a:p>
            <a:pPr>
              <a:defRPr b="1"/>
            </a:pPr>
            <a:r>
              <a:t>BP05</a:t>
            </a:r>
          </a:p>
        </p:txBody>
      </p:sp>
      <p:sp>
        <p:nvSpPr>
          <p:cNvPr id="401" name="COST03…"/>
          <p:cNvSpPr txBox="1"/>
          <p:nvPr/>
        </p:nvSpPr>
        <p:spPr>
          <a:xfrm>
            <a:off x="7965328" y="8904581"/>
            <a:ext cx="1320395" cy="82057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p>
            <a:pPr>
              <a:defRPr b="1"/>
            </a:pPr>
            <a:r>
              <a:t>COST03 </a:t>
            </a:r>
          </a:p>
          <a:p>
            <a:pPr>
              <a:defRPr b="1"/>
            </a:pPr>
            <a:r>
              <a:t>BP06</a:t>
            </a:r>
          </a:p>
        </p:txBody>
      </p:sp>
      <p:sp>
        <p:nvSpPr>
          <p:cNvPr id="402" name="COST03 - BP01 - Configure detailed…"/>
          <p:cNvSpPr txBox="1"/>
          <p:nvPr/>
        </p:nvSpPr>
        <p:spPr>
          <a:xfrm>
            <a:off x="15662372" y="2720622"/>
            <a:ext cx="4797807" cy="82085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p>
            <a:pPr algn="l"/>
            <a:r>
              <a:t>COST03 - BP01 - Configure detailed </a:t>
            </a:r>
          </a:p>
          <a:p>
            <a:pPr algn="l"/>
            <a:r>
              <a:t>information sources</a:t>
            </a:r>
          </a:p>
        </p:txBody>
      </p:sp>
      <p:sp>
        <p:nvSpPr>
          <p:cNvPr id="403" name="COST03 - BP02 - Add organization information…"/>
          <p:cNvSpPr txBox="1"/>
          <p:nvPr/>
        </p:nvSpPr>
        <p:spPr>
          <a:xfrm>
            <a:off x="15584921" y="3915243"/>
            <a:ext cx="6109311" cy="82085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p>
            <a:pPr algn="l"/>
            <a:r>
              <a:t>COST03 - BP02 - Add organization information </a:t>
            </a:r>
          </a:p>
          <a:p>
            <a:pPr algn="l"/>
            <a:r>
              <a:t>to cost and usage</a:t>
            </a:r>
          </a:p>
        </p:txBody>
      </p:sp>
      <p:sp>
        <p:nvSpPr>
          <p:cNvPr id="404" name="COST03 - BP03 - Identify cost attribution…"/>
          <p:cNvSpPr txBox="1"/>
          <p:nvPr/>
        </p:nvSpPr>
        <p:spPr>
          <a:xfrm>
            <a:off x="15584921" y="5230918"/>
            <a:ext cx="5387900" cy="82085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p>
            <a:pPr algn="l"/>
            <a:r>
              <a:t>COST03 - BP03 - Identify cost attribution </a:t>
            </a:r>
          </a:p>
          <a:p>
            <a:pPr algn="l"/>
            <a:r>
              <a:t>categories</a:t>
            </a:r>
          </a:p>
        </p:txBody>
      </p:sp>
      <p:sp>
        <p:nvSpPr>
          <p:cNvPr id="405" name="COST03 - BP04 - Establish organization…"/>
          <p:cNvSpPr txBox="1"/>
          <p:nvPr/>
        </p:nvSpPr>
        <p:spPr>
          <a:xfrm>
            <a:off x="15640791" y="6711094"/>
            <a:ext cx="5244847" cy="82085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p>
            <a:pPr algn="l"/>
            <a:r>
              <a:t>COST03 - BP04 - Establish organization </a:t>
            </a:r>
          </a:p>
          <a:p>
            <a:pPr algn="l"/>
            <a:r>
              <a:t>Metrics</a:t>
            </a:r>
          </a:p>
        </p:txBody>
      </p:sp>
      <p:sp>
        <p:nvSpPr>
          <p:cNvPr id="406" name="COST03 - BP05 - Configure billing and cost…"/>
          <p:cNvSpPr txBox="1"/>
          <p:nvPr/>
        </p:nvSpPr>
        <p:spPr>
          <a:xfrm>
            <a:off x="15584921" y="8191271"/>
            <a:ext cx="5698313" cy="82085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p>
            <a:pPr algn="l"/>
            <a:r>
              <a:t>COST03 - BP05 - Configure billing and cost </a:t>
            </a:r>
          </a:p>
          <a:p>
            <a:pPr algn="l"/>
            <a:r>
              <a:t>management tools</a:t>
            </a:r>
          </a:p>
        </p:txBody>
      </p:sp>
      <p:sp>
        <p:nvSpPr>
          <p:cNvPr id="407" name="COST03 - BP06 - Allocate cost based…"/>
          <p:cNvSpPr txBox="1"/>
          <p:nvPr/>
        </p:nvSpPr>
        <p:spPr>
          <a:xfrm>
            <a:off x="15584921" y="9671448"/>
            <a:ext cx="4978858" cy="82085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p>
            <a:pPr algn="l"/>
            <a:r>
              <a:t>COST03 - BP06 - Allocate cost based </a:t>
            </a:r>
          </a:p>
          <a:p>
            <a:pPr algn="l"/>
            <a:r>
              <a:t>on workload metrics</a:t>
            </a:r>
          </a:p>
        </p:txBody>
      </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 name="Rectangle"/>
          <p:cNvSpPr/>
          <p:nvPr/>
        </p:nvSpPr>
        <p:spPr>
          <a:xfrm>
            <a:off x="3045042" y="951962"/>
            <a:ext cx="3302001" cy="11812076"/>
          </a:xfrm>
          <a:prstGeom prst="rect">
            <a:avLst/>
          </a:prstGeom>
          <a:solidFill>
            <a:srgbClr val="003462"/>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a:p>
        </p:txBody>
      </p:sp>
      <p:sp>
        <p:nvSpPr>
          <p:cNvPr id="410" name="Design Principles"/>
          <p:cNvSpPr txBox="1">
            <a:spLocks noGrp="1"/>
          </p:cNvSpPr>
          <p:nvPr>
            <p:ph type="title" idx="4294967295"/>
          </p:nvPr>
        </p:nvSpPr>
        <p:spPr>
          <a:xfrm>
            <a:off x="3048216" y="1145381"/>
            <a:ext cx="3302001" cy="1270001"/>
          </a:xfrm>
          <a:prstGeom prst="rect">
            <a:avLst/>
          </a:prstGeom>
        </p:spPr>
        <p:txBody>
          <a:bodyPr lIns="71437" tIns="71437" rIns="71437" bIns="71437" anchor="ctr"/>
          <a:lstStyle>
            <a:lvl1pPr defTabSz="2438339">
              <a:lnSpc>
                <a:spcPct val="80000"/>
              </a:lnSpc>
              <a:defRPr sz="3200" spc="-64">
                <a:solidFill>
                  <a:srgbClr val="FFFFFF"/>
                </a:solidFill>
                <a:latin typeface="Avenir Book"/>
                <a:ea typeface="Avenir Book"/>
                <a:cs typeface="Avenir Book"/>
                <a:sym typeface="Avenir Book"/>
              </a:defRPr>
            </a:lvl1pPr>
          </a:lstStyle>
          <a:p>
            <a:r>
              <a:t>Design Principles</a:t>
            </a:r>
          </a:p>
        </p:txBody>
      </p:sp>
      <p:sp>
        <p:nvSpPr>
          <p:cNvPr id="411" name="Rectangle"/>
          <p:cNvSpPr/>
          <p:nvPr/>
        </p:nvSpPr>
        <p:spPr>
          <a:xfrm>
            <a:off x="3937217" y="2413000"/>
            <a:ext cx="1524001" cy="63500"/>
          </a:xfrm>
          <a:prstGeom prst="rect">
            <a:avLst/>
          </a:prstGeom>
          <a:solidFill>
            <a:srgbClr val="04B4DB"/>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a:p>
        </p:txBody>
      </p:sp>
      <p:sp>
        <p:nvSpPr>
          <p:cNvPr id="412" name="Cloud Financial…"/>
          <p:cNvSpPr txBox="1"/>
          <p:nvPr/>
        </p:nvSpPr>
        <p:spPr>
          <a:xfrm>
            <a:off x="3045042" y="2878432"/>
            <a:ext cx="3302001" cy="1270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normAutofit/>
          </a:bodyPr>
          <a:lstStyle/>
          <a:p>
            <a:pPr>
              <a:lnSpc>
                <a:spcPct val="80000"/>
              </a:lnSpc>
              <a:defRPr sz="3200" spc="-64">
                <a:solidFill>
                  <a:srgbClr val="929292"/>
                </a:solidFill>
                <a:latin typeface="Avenir Heavy"/>
                <a:ea typeface="Avenir Heavy"/>
                <a:cs typeface="Avenir Heavy"/>
                <a:sym typeface="Avenir Heavy"/>
              </a:defRPr>
            </a:pPr>
            <a:r>
              <a:t>Cloud Financial </a:t>
            </a:r>
          </a:p>
          <a:p>
            <a:pPr>
              <a:lnSpc>
                <a:spcPct val="80000"/>
              </a:lnSpc>
              <a:defRPr sz="3200" spc="-64">
                <a:solidFill>
                  <a:srgbClr val="929292"/>
                </a:solidFill>
                <a:latin typeface="Avenir Heavy"/>
                <a:ea typeface="Avenir Heavy"/>
                <a:cs typeface="Avenir Heavy"/>
                <a:sym typeface="Avenir Heavy"/>
              </a:defRPr>
            </a:pPr>
            <a:r>
              <a:t>Management</a:t>
            </a:r>
          </a:p>
        </p:txBody>
      </p:sp>
      <p:sp>
        <p:nvSpPr>
          <p:cNvPr id="413" name="“Elevate The Cloud Game” - Stoisavljević Aleksandar @ 2023"/>
          <p:cNvSpPr txBox="1"/>
          <p:nvPr/>
        </p:nvSpPr>
        <p:spPr>
          <a:xfrm>
            <a:off x="13525499" y="12319000"/>
            <a:ext cx="7785152" cy="5238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a:defRPr>
                <a:latin typeface="Avenir Book"/>
                <a:ea typeface="Avenir Book"/>
                <a:cs typeface="Avenir Book"/>
                <a:sym typeface="Avenir Book"/>
              </a:defRPr>
            </a:lvl1pPr>
          </a:lstStyle>
          <a:p>
            <a:r>
              <a:t>“Elevate The Cloud Game” - Stoisavljević Aleksandar @ 2023</a:t>
            </a:r>
          </a:p>
        </p:txBody>
      </p:sp>
      <p:sp>
        <p:nvSpPr>
          <p:cNvPr id="414" name="Expenditure and usage awareness"/>
          <p:cNvSpPr txBox="1"/>
          <p:nvPr/>
        </p:nvSpPr>
        <p:spPr>
          <a:xfrm>
            <a:off x="3045042" y="4611484"/>
            <a:ext cx="3302001" cy="1270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normAutofit/>
          </a:bodyPr>
          <a:lstStyle>
            <a:lvl1pPr>
              <a:lnSpc>
                <a:spcPct val="80000"/>
              </a:lnSpc>
              <a:defRPr sz="3200" spc="-64">
                <a:solidFill>
                  <a:srgbClr val="FFFFFF"/>
                </a:solidFill>
                <a:latin typeface="Avenir Heavy"/>
                <a:ea typeface="Avenir Heavy"/>
                <a:cs typeface="Avenir Heavy"/>
                <a:sym typeface="Avenir Heavy"/>
              </a:defRPr>
            </a:lvl1pPr>
          </a:lstStyle>
          <a:p>
            <a:r>
              <a:t>Expenditure and usage awareness</a:t>
            </a:r>
          </a:p>
        </p:txBody>
      </p:sp>
      <p:sp>
        <p:nvSpPr>
          <p:cNvPr id="415" name="COST04 - BP01 - Track resources over…"/>
          <p:cNvSpPr txBox="1"/>
          <p:nvPr/>
        </p:nvSpPr>
        <p:spPr>
          <a:xfrm>
            <a:off x="15936357" y="2705974"/>
            <a:ext cx="5103191" cy="82085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p>
            <a:pPr algn="l"/>
            <a:r>
              <a:t>COST04 - BP01 - Track resources over </a:t>
            </a:r>
          </a:p>
          <a:p>
            <a:pPr algn="l"/>
            <a:r>
              <a:t>their lifetime</a:t>
            </a:r>
          </a:p>
        </p:txBody>
      </p:sp>
      <p:sp>
        <p:nvSpPr>
          <p:cNvPr id="416" name="COST04 - BP02 - Implement decommission…"/>
          <p:cNvSpPr txBox="1"/>
          <p:nvPr/>
        </p:nvSpPr>
        <p:spPr>
          <a:xfrm>
            <a:off x="15995921" y="4050782"/>
            <a:ext cx="5730444" cy="82085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p>
            <a:pPr algn="l"/>
            <a:r>
              <a:t>COST04 - BP02 - Implement decommission </a:t>
            </a:r>
          </a:p>
          <a:p>
            <a:pPr algn="l"/>
            <a:r>
              <a:t>process</a:t>
            </a:r>
          </a:p>
        </p:txBody>
      </p:sp>
      <p:sp>
        <p:nvSpPr>
          <p:cNvPr id="417" name="COST04 - BP03 - Decommission resources"/>
          <p:cNvSpPr txBox="1"/>
          <p:nvPr/>
        </p:nvSpPr>
        <p:spPr>
          <a:xfrm>
            <a:off x="16068705" y="5395589"/>
            <a:ext cx="5584877" cy="47795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p>
            <a:r>
              <a:t>COST04 - BP03 - Decommission resources</a:t>
            </a:r>
          </a:p>
        </p:txBody>
      </p:sp>
      <p:sp>
        <p:nvSpPr>
          <p:cNvPr id="418" name="COST04 - BP04 - Decommission resources…"/>
          <p:cNvSpPr txBox="1"/>
          <p:nvPr/>
        </p:nvSpPr>
        <p:spPr>
          <a:xfrm>
            <a:off x="16029868" y="6397497"/>
            <a:ext cx="5662550" cy="82085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p>
            <a:pPr algn="l"/>
            <a:r>
              <a:t>COST04 - BP04 - Decommission resources </a:t>
            </a:r>
          </a:p>
          <a:p>
            <a:pPr algn="l"/>
            <a:r>
              <a:t>automatically</a:t>
            </a:r>
          </a:p>
        </p:txBody>
      </p:sp>
      <p:sp>
        <p:nvSpPr>
          <p:cNvPr id="419" name="COST04 - BP05 - Enforce data retention…"/>
          <p:cNvSpPr txBox="1"/>
          <p:nvPr/>
        </p:nvSpPr>
        <p:spPr>
          <a:xfrm>
            <a:off x="15994377" y="7742304"/>
            <a:ext cx="5274184" cy="82085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p>
            <a:pPr algn="l"/>
            <a:r>
              <a:t>COST04 - BP05 - Enforce data retention </a:t>
            </a:r>
          </a:p>
          <a:p>
            <a:pPr algn="l"/>
            <a:r>
              <a:t>policies</a:t>
            </a:r>
          </a:p>
        </p:txBody>
      </p:sp>
      <p:sp>
        <p:nvSpPr>
          <p:cNvPr id="420" name="Decommission resources (items: 5)"/>
          <p:cNvSpPr txBox="1"/>
          <p:nvPr/>
        </p:nvSpPr>
        <p:spPr>
          <a:xfrm>
            <a:off x="6477000" y="1143000"/>
            <a:ext cx="10934105" cy="8032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spAutoFit/>
          </a:bodyPr>
          <a:lstStyle>
            <a:lvl1pPr algn="l">
              <a:defRPr sz="3800">
                <a:solidFill>
                  <a:schemeClr val="accent1">
                    <a:hueOff val="114395"/>
                    <a:lumOff val="-24975"/>
                  </a:schemeClr>
                </a:solidFill>
                <a:latin typeface="Avenir Heavy"/>
                <a:ea typeface="Avenir Heavy"/>
                <a:cs typeface="Avenir Heavy"/>
                <a:sym typeface="Avenir Heavy"/>
              </a:defRPr>
            </a:lvl1pPr>
          </a:lstStyle>
          <a:p>
            <a:r>
              <a:t>Decommission resources (items: 5)</a:t>
            </a:r>
          </a:p>
        </p:txBody>
      </p:sp>
      <p:grpSp>
        <p:nvGrpSpPr>
          <p:cNvPr id="423" name="Group"/>
          <p:cNvGrpSpPr/>
          <p:nvPr/>
        </p:nvGrpSpPr>
        <p:grpSpPr>
          <a:xfrm>
            <a:off x="9211339" y="5669065"/>
            <a:ext cx="2713430" cy="2418687"/>
            <a:chOff x="0" y="0"/>
            <a:chExt cx="2713428" cy="2418685"/>
          </a:xfrm>
        </p:grpSpPr>
        <p:sp>
          <p:nvSpPr>
            <p:cNvPr id="421" name="Hexagon"/>
            <p:cNvSpPr/>
            <p:nvPr/>
          </p:nvSpPr>
          <p:spPr>
            <a:xfrm rot="16200000">
              <a:off x="147371" y="-147372"/>
              <a:ext cx="2418687" cy="2713430"/>
            </a:xfrm>
            <a:custGeom>
              <a:avLst/>
              <a:gdLst/>
              <a:ahLst/>
              <a:cxnLst>
                <a:cxn ang="0">
                  <a:pos x="wd2" y="hd2"/>
                </a:cxn>
                <a:cxn ang="5400000">
                  <a:pos x="wd2" y="hd2"/>
                </a:cxn>
                <a:cxn ang="10800000">
                  <a:pos x="wd2" y="hd2"/>
                </a:cxn>
                <a:cxn ang="16200000">
                  <a:pos x="wd2" y="hd2"/>
                </a:cxn>
              </a:cxnLst>
              <a:rect l="0" t="0" r="r" b="b"/>
              <a:pathLst>
                <a:path w="21600" h="21600" extrusionOk="0">
                  <a:moveTo>
                    <a:pt x="10762" y="0"/>
                  </a:moveTo>
                  <a:lnTo>
                    <a:pt x="21600" y="5487"/>
                  </a:lnTo>
                  <a:lnTo>
                    <a:pt x="21571" y="16201"/>
                  </a:lnTo>
                  <a:lnTo>
                    <a:pt x="10764" y="21600"/>
                  </a:lnTo>
                  <a:lnTo>
                    <a:pt x="13" y="16243"/>
                  </a:lnTo>
                  <a:lnTo>
                    <a:pt x="0" y="5425"/>
                  </a:lnTo>
                  <a:lnTo>
                    <a:pt x="10762" y="0"/>
                  </a:lnTo>
                  <a:close/>
                </a:path>
              </a:pathLst>
            </a:custGeom>
            <a:solidFill>
              <a:schemeClr val="accent4">
                <a:hueOff val="-476017"/>
                <a:lumOff val="-10042"/>
              </a:schemeClr>
            </a:solidFill>
            <a:ln w="12700" cap="flat">
              <a:noFill/>
              <a:miter lim="400000"/>
            </a:ln>
            <a:effectLst/>
          </p:spPr>
          <p:txBody>
            <a:bodyPr wrap="square" lIns="71437" tIns="71437" rIns="71437" bIns="71437" numCol="1" anchor="ctr">
              <a:noAutofit/>
            </a:bodyPr>
            <a:lstStyle/>
            <a:p>
              <a:pPr defTabSz="821531">
                <a:defRPr sz="3000">
                  <a:solidFill>
                    <a:srgbClr val="000000"/>
                  </a:solidFill>
                  <a:latin typeface="Helvetica Neue Medium"/>
                  <a:ea typeface="Helvetica Neue Medium"/>
                  <a:cs typeface="Helvetica Neue Medium"/>
                  <a:sym typeface="Helvetica Neue Medium"/>
                </a:defRPr>
              </a:pPr>
              <a:endParaRPr/>
            </a:p>
          </p:txBody>
        </p:sp>
        <p:sp>
          <p:nvSpPr>
            <p:cNvPr id="422" name="Decommission…"/>
            <p:cNvSpPr txBox="1"/>
            <p:nvPr/>
          </p:nvSpPr>
          <p:spPr>
            <a:xfrm>
              <a:off x="97848" y="220132"/>
              <a:ext cx="2487583" cy="178802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numCol="1" anchor="ctr">
              <a:noAutofit/>
            </a:bodyPr>
            <a:lstStyle/>
            <a:p>
              <a:pPr>
                <a:defRPr b="1"/>
              </a:pPr>
              <a:r>
                <a:t>Decommission</a:t>
              </a:r>
            </a:p>
            <a:p>
              <a:pPr>
                <a:defRPr b="1"/>
              </a:pPr>
              <a:r>
                <a:t>Best Practices</a:t>
              </a:r>
            </a:p>
          </p:txBody>
        </p:sp>
      </p:grpSp>
      <p:sp>
        <p:nvSpPr>
          <p:cNvPr id="424" name="Circle"/>
          <p:cNvSpPr/>
          <p:nvPr/>
        </p:nvSpPr>
        <p:spPr>
          <a:xfrm>
            <a:off x="8015722" y="4031666"/>
            <a:ext cx="1270001" cy="1270001"/>
          </a:xfrm>
          <a:prstGeom prst="ellipse">
            <a:avLst/>
          </a:prstGeom>
          <a:solidFill>
            <a:srgbClr val="00A1FF"/>
          </a:solidFill>
          <a:ln w="12700">
            <a:miter lim="400000"/>
          </a:ln>
        </p:spPr>
        <p:txBody>
          <a:bodyPr lIns="71437" tIns="71437" rIns="71437" bIns="71437" anchor="ctr"/>
          <a:lstStyle/>
          <a:p>
            <a:pPr defTabSz="821531">
              <a:defRPr sz="3000">
                <a:solidFill>
                  <a:srgbClr val="000000"/>
                </a:solidFill>
                <a:latin typeface="Helvetica Neue Medium"/>
                <a:ea typeface="Helvetica Neue Medium"/>
                <a:cs typeface="Helvetica Neue Medium"/>
                <a:sym typeface="Helvetica Neue Medium"/>
              </a:defRPr>
            </a:pPr>
            <a:endParaRPr/>
          </a:p>
        </p:txBody>
      </p:sp>
      <p:sp>
        <p:nvSpPr>
          <p:cNvPr id="425" name="Circle"/>
          <p:cNvSpPr/>
          <p:nvPr/>
        </p:nvSpPr>
        <p:spPr>
          <a:xfrm>
            <a:off x="11800322" y="4031666"/>
            <a:ext cx="1270001" cy="1270001"/>
          </a:xfrm>
          <a:prstGeom prst="ellipse">
            <a:avLst/>
          </a:prstGeom>
          <a:solidFill>
            <a:srgbClr val="00A1FF"/>
          </a:solidFill>
          <a:ln w="12700">
            <a:miter lim="400000"/>
          </a:ln>
        </p:spPr>
        <p:txBody>
          <a:bodyPr lIns="71437" tIns="71437" rIns="71437" bIns="71437" anchor="ctr"/>
          <a:lstStyle/>
          <a:p>
            <a:pPr defTabSz="821531">
              <a:defRPr sz="3000">
                <a:solidFill>
                  <a:srgbClr val="000000"/>
                </a:solidFill>
                <a:latin typeface="Helvetica Neue Medium"/>
                <a:ea typeface="Helvetica Neue Medium"/>
                <a:cs typeface="Helvetica Neue Medium"/>
                <a:sym typeface="Helvetica Neue Medium"/>
              </a:defRPr>
            </a:pPr>
            <a:endParaRPr/>
          </a:p>
        </p:txBody>
      </p:sp>
      <p:sp>
        <p:nvSpPr>
          <p:cNvPr id="426" name="Circle"/>
          <p:cNvSpPr/>
          <p:nvPr/>
        </p:nvSpPr>
        <p:spPr>
          <a:xfrm>
            <a:off x="9641322" y="9035466"/>
            <a:ext cx="1270001" cy="1270001"/>
          </a:xfrm>
          <a:prstGeom prst="ellipse">
            <a:avLst/>
          </a:prstGeom>
          <a:solidFill>
            <a:srgbClr val="00A1FF"/>
          </a:solidFill>
          <a:ln w="12700">
            <a:miter lim="400000"/>
          </a:ln>
        </p:spPr>
        <p:txBody>
          <a:bodyPr lIns="71437" tIns="71437" rIns="71437" bIns="71437" anchor="ctr"/>
          <a:lstStyle/>
          <a:p>
            <a:pPr defTabSz="821531">
              <a:defRPr sz="3000">
                <a:solidFill>
                  <a:srgbClr val="000000"/>
                </a:solidFill>
                <a:latin typeface="Helvetica Neue Medium"/>
                <a:ea typeface="Helvetica Neue Medium"/>
                <a:cs typeface="Helvetica Neue Medium"/>
                <a:sym typeface="Helvetica Neue Medium"/>
              </a:defRPr>
            </a:pPr>
            <a:endParaRPr/>
          </a:p>
        </p:txBody>
      </p:sp>
      <p:sp>
        <p:nvSpPr>
          <p:cNvPr id="427" name="Circle"/>
          <p:cNvSpPr/>
          <p:nvPr/>
        </p:nvSpPr>
        <p:spPr>
          <a:xfrm>
            <a:off x="6745722" y="6486520"/>
            <a:ext cx="1270001" cy="1270001"/>
          </a:xfrm>
          <a:prstGeom prst="ellipse">
            <a:avLst/>
          </a:prstGeom>
          <a:solidFill>
            <a:srgbClr val="00A1FF"/>
          </a:solidFill>
          <a:ln w="12700">
            <a:miter lim="400000"/>
          </a:ln>
        </p:spPr>
        <p:txBody>
          <a:bodyPr lIns="71437" tIns="71437" rIns="71437" bIns="71437" anchor="ctr"/>
          <a:lstStyle/>
          <a:p>
            <a:pPr defTabSz="821531">
              <a:defRPr sz="3000">
                <a:solidFill>
                  <a:srgbClr val="000000"/>
                </a:solidFill>
                <a:latin typeface="Helvetica Neue Medium"/>
                <a:ea typeface="Helvetica Neue Medium"/>
                <a:cs typeface="Helvetica Neue Medium"/>
                <a:sym typeface="Helvetica Neue Medium"/>
              </a:defRPr>
            </a:pPr>
            <a:endParaRPr/>
          </a:p>
        </p:txBody>
      </p:sp>
      <p:sp>
        <p:nvSpPr>
          <p:cNvPr id="428" name="Circle"/>
          <p:cNvSpPr/>
          <p:nvPr/>
        </p:nvSpPr>
        <p:spPr>
          <a:xfrm>
            <a:off x="12460722" y="7381063"/>
            <a:ext cx="1270001" cy="1270001"/>
          </a:xfrm>
          <a:prstGeom prst="ellipse">
            <a:avLst/>
          </a:prstGeom>
          <a:solidFill>
            <a:srgbClr val="00A1FF"/>
          </a:solidFill>
          <a:ln w="12700">
            <a:miter lim="400000"/>
          </a:ln>
        </p:spPr>
        <p:txBody>
          <a:bodyPr lIns="71437" tIns="71437" rIns="71437" bIns="71437" anchor="ctr"/>
          <a:lstStyle/>
          <a:p>
            <a:pPr defTabSz="821531">
              <a:defRPr sz="3000">
                <a:solidFill>
                  <a:srgbClr val="000000"/>
                </a:solidFill>
                <a:latin typeface="Helvetica Neue Medium"/>
                <a:ea typeface="Helvetica Neue Medium"/>
                <a:cs typeface="Helvetica Neue Medium"/>
                <a:sym typeface="Helvetica Neue Medium"/>
              </a:defRPr>
            </a:pPr>
            <a:endParaRPr/>
          </a:p>
        </p:txBody>
      </p:sp>
      <p:sp>
        <p:nvSpPr>
          <p:cNvPr id="429" name="COST04…"/>
          <p:cNvSpPr txBox="1"/>
          <p:nvPr/>
        </p:nvSpPr>
        <p:spPr>
          <a:xfrm>
            <a:off x="6720525" y="6711235"/>
            <a:ext cx="1320395" cy="82057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p>
            <a:pPr>
              <a:defRPr b="1"/>
            </a:pPr>
            <a:r>
              <a:t>COST04 </a:t>
            </a:r>
          </a:p>
          <a:p>
            <a:pPr>
              <a:defRPr b="1"/>
            </a:pPr>
            <a:r>
              <a:t>BP01</a:t>
            </a:r>
          </a:p>
        </p:txBody>
      </p:sp>
      <p:sp>
        <p:nvSpPr>
          <p:cNvPr id="430" name="COST04…"/>
          <p:cNvSpPr txBox="1"/>
          <p:nvPr/>
        </p:nvSpPr>
        <p:spPr>
          <a:xfrm>
            <a:off x="7990525" y="4256381"/>
            <a:ext cx="1320395" cy="82057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p>
            <a:pPr>
              <a:defRPr b="1"/>
            </a:pPr>
            <a:r>
              <a:t>COST04 </a:t>
            </a:r>
          </a:p>
          <a:p>
            <a:pPr>
              <a:defRPr b="1"/>
            </a:pPr>
            <a:r>
              <a:t>BP02</a:t>
            </a:r>
          </a:p>
        </p:txBody>
      </p:sp>
      <p:sp>
        <p:nvSpPr>
          <p:cNvPr id="431" name="COST04…"/>
          <p:cNvSpPr txBox="1"/>
          <p:nvPr/>
        </p:nvSpPr>
        <p:spPr>
          <a:xfrm>
            <a:off x="11775125" y="4256381"/>
            <a:ext cx="1320395" cy="82057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p>
            <a:pPr>
              <a:defRPr b="1"/>
            </a:pPr>
            <a:r>
              <a:t>COST04 </a:t>
            </a:r>
          </a:p>
          <a:p>
            <a:pPr>
              <a:defRPr b="1"/>
            </a:pPr>
            <a:r>
              <a:t>BP03</a:t>
            </a:r>
          </a:p>
        </p:txBody>
      </p:sp>
      <p:sp>
        <p:nvSpPr>
          <p:cNvPr id="432" name="COST04…"/>
          <p:cNvSpPr txBox="1"/>
          <p:nvPr/>
        </p:nvSpPr>
        <p:spPr>
          <a:xfrm>
            <a:off x="12474361" y="7605778"/>
            <a:ext cx="1242721" cy="82057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p>
            <a:pPr>
              <a:defRPr b="1"/>
            </a:pPr>
            <a:r>
              <a:t>COST04</a:t>
            </a:r>
          </a:p>
          <a:p>
            <a:pPr>
              <a:defRPr b="1"/>
            </a:pPr>
            <a:r>
              <a:t>BP04</a:t>
            </a:r>
          </a:p>
        </p:txBody>
      </p:sp>
      <p:sp>
        <p:nvSpPr>
          <p:cNvPr id="433" name="COST04…"/>
          <p:cNvSpPr txBox="1"/>
          <p:nvPr/>
        </p:nvSpPr>
        <p:spPr>
          <a:xfrm>
            <a:off x="9616125" y="9260181"/>
            <a:ext cx="1320395" cy="82057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p>
            <a:pPr>
              <a:defRPr b="1"/>
            </a:pPr>
            <a:r>
              <a:t>COST04 </a:t>
            </a:r>
          </a:p>
          <a:p>
            <a:pPr>
              <a:defRPr b="1"/>
            </a:pPr>
            <a:r>
              <a:t>BP05</a:t>
            </a:r>
          </a:p>
        </p:txBody>
      </p:sp>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5" name="Rectangle"/>
          <p:cNvSpPr/>
          <p:nvPr/>
        </p:nvSpPr>
        <p:spPr>
          <a:xfrm>
            <a:off x="3045042" y="951962"/>
            <a:ext cx="3302001" cy="11812076"/>
          </a:xfrm>
          <a:prstGeom prst="rect">
            <a:avLst/>
          </a:prstGeom>
          <a:solidFill>
            <a:srgbClr val="003462"/>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a:p>
        </p:txBody>
      </p:sp>
      <p:sp>
        <p:nvSpPr>
          <p:cNvPr id="436" name="Design Principles"/>
          <p:cNvSpPr txBox="1">
            <a:spLocks noGrp="1"/>
          </p:cNvSpPr>
          <p:nvPr>
            <p:ph type="title" idx="4294967295"/>
          </p:nvPr>
        </p:nvSpPr>
        <p:spPr>
          <a:xfrm>
            <a:off x="3048216" y="1145381"/>
            <a:ext cx="3302001" cy="1270001"/>
          </a:xfrm>
          <a:prstGeom prst="rect">
            <a:avLst/>
          </a:prstGeom>
        </p:spPr>
        <p:txBody>
          <a:bodyPr lIns="71437" tIns="71437" rIns="71437" bIns="71437" anchor="ctr"/>
          <a:lstStyle>
            <a:lvl1pPr defTabSz="2438339">
              <a:lnSpc>
                <a:spcPct val="80000"/>
              </a:lnSpc>
              <a:defRPr sz="3200" spc="-64">
                <a:solidFill>
                  <a:srgbClr val="FFFFFF"/>
                </a:solidFill>
                <a:latin typeface="Avenir Book"/>
                <a:ea typeface="Avenir Book"/>
                <a:cs typeface="Avenir Book"/>
                <a:sym typeface="Avenir Book"/>
              </a:defRPr>
            </a:lvl1pPr>
          </a:lstStyle>
          <a:p>
            <a:r>
              <a:t>Design Principles</a:t>
            </a:r>
          </a:p>
        </p:txBody>
      </p:sp>
      <p:sp>
        <p:nvSpPr>
          <p:cNvPr id="437" name="Rectangle"/>
          <p:cNvSpPr/>
          <p:nvPr/>
        </p:nvSpPr>
        <p:spPr>
          <a:xfrm>
            <a:off x="3937217" y="2413000"/>
            <a:ext cx="1524001" cy="63500"/>
          </a:xfrm>
          <a:prstGeom prst="rect">
            <a:avLst/>
          </a:prstGeom>
          <a:solidFill>
            <a:srgbClr val="04B4DB"/>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a:p>
        </p:txBody>
      </p:sp>
      <p:sp>
        <p:nvSpPr>
          <p:cNvPr id="438" name="Cloud Financial…"/>
          <p:cNvSpPr txBox="1"/>
          <p:nvPr/>
        </p:nvSpPr>
        <p:spPr>
          <a:xfrm>
            <a:off x="3045042" y="2878432"/>
            <a:ext cx="3302001" cy="1270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normAutofit/>
          </a:bodyPr>
          <a:lstStyle/>
          <a:p>
            <a:pPr>
              <a:lnSpc>
                <a:spcPct val="80000"/>
              </a:lnSpc>
              <a:defRPr sz="3200" spc="-64">
                <a:solidFill>
                  <a:srgbClr val="929292"/>
                </a:solidFill>
                <a:latin typeface="Avenir Heavy"/>
                <a:ea typeface="Avenir Heavy"/>
                <a:cs typeface="Avenir Heavy"/>
                <a:sym typeface="Avenir Heavy"/>
              </a:defRPr>
            </a:pPr>
            <a:r>
              <a:t>Cloud Financial </a:t>
            </a:r>
          </a:p>
          <a:p>
            <a:pPr>
              <a:lnSpc>
                <a:spcPct val="80000"/>
              </a:lnSpc>
              <a:defRPr sz="3200" spc="-64">
                <a:solidFill>
                  <a:srgbClr val="929292"/>
                </a:solidFill>
                <a:latin typeface="Avenir Heavy"/>
                <a:ea typeface="Avenir Heavy"/>
                <a:cs typeface="Avenir Heavy"/>
                <a:sym typeface="Avenir Heavy"/>
              </a:defRPr>
            </a:pPr>
            <a:r>
              <a:t>Management</a:t>
            </a:r>
          </a:p>
        </p:txBody>
      </p:sp>
      <p:sp>
        <p:nvSpPr>
          <p:cNvPr id="439" name="“Elevate The Cloud Game” - Stoisavljević Aleksandar @ 2023"/>
          <p:cNvSpPr txBox="1"/>
          <p:nvPr/>
        </p:nvSpPr>
        <p:spPr>
          <a:xfrm>
            <a:off x="13525499" y="12319000"/>
            <a:ext cx="7785152" cy="5238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a:defRPr>
                <a:latin typeface="Avenir Book"/>
                <a:ea typeface="Avenir Book"/>
                <a:cs typeface="Avenir Book"/>
                <a:sym typeface="Avenir Book"/>
              </a:defRPr>
            </a:lvl1pPr>
          </a:lstStyle>
          <a:p>
            <a:r>
              <a:t>“Elevate The Cloud Game” - Stoisavljević Aleksandar @ 2023</a:t>
            </a:r>
          </a:p>
        </p:txBody>
      </p:sp>
      <p:sp>
        <p:nvSpPr>
          <p:cNvPr id="440" name="Expenditure and usage awareness"/>
          <p:cNvSpPr txBox="1"/>
          <p:nvPr/>
        </p:nvSpPr>
        <p:spPr>
          <a:xfrm>
            <a:off x="3045042" y="4611484"/>
            <a:ext cx="3302001" cy="1270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normAutofit/>
          </a:bodyPr>
          <a:lstStyle>
            <a:lvl1pPr>
              <a:lnSpc>
                <a:spcPct val="80000"/>
              </a:lnSpc>
              <a:defRPr sz="3200" spc="-64">
                <a:solidFill>
                  <a:srgbClr val="929292"/>
                </a:solidFill>
                <a:latin typeface="Avenir Heavy"/>
                <a:ea typeface="Avenir Heavy"/>
                <a:cs typeface="Avenir Heavy"/>
                <a:sym typeface="Avenir Heavy"/>
              </a:defRPr>
            </a:lvl1pPr>
          </a:lstStyle>
          <a:p>
            <a:r>
              <a:t>Expenditure and usage awareness</a:t>
            </a:r>
          </a:p>
        </p:txBody>
      </p:sp>
      <p:sp>
        <p:nvSpPr>
          <p:cNvPr id="441" name="Cost effective resources"/>
          <p:cNvSpPr txBox="1"/>
          <p:nvPr/>
        </p:nvSpPr>
        <p:spPr>
          <a:xfrm>
            <a:off x="3045042" y="6344535"/>
            <a:ext cx="3302001" cy="1270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normAutofit/>
          </a:bodyPr>
          <a:lstStyle>
            <a:lvl1pPr>
              <a:lnSpc>
                <a:spcPct val="80000"/>
              </a:lnSpc>
              <a:defRPr sz="3200" spc="-64">
                <a:solidFill>
                  <a:srgbClr val="FFFFFF"/>
                </a:solidFill>
                <a:latin typeface="Avenir Heavy"/>
                <a:ea typeface="Avenir Heavy"/>
                <a:cs typeface="Avenir Heavy"/>
                <a:sym typeface="Avenir Heavy"/>
              </a:defRPr>
            </a:lvl1pPr>
          </a:lstStyle>
          <a:p>
            <a:r>
              <a:t>Cost effective resources</a:t>
            </a:r>
          </a:p>
        </p:txBody>
      </p:sp>
      <p:pic>
        <p:nvPicPr>
          <p:cNvPr id="442" name="ECG-CostOptimization-20230916T1200a.png" descr="ECG-CostOptimization-20230916T1200a.png"/>
          <p:cNvPicPr>
            <a:picLocks noChangeAspect="1"/>
          </p:cNvPicPr>
          <p:nvPr/>
        </p:nvPicPr>
        <p:blipFill>
          <a:blip r:embed="rId2"/>
          <a:stretch>
            <a:fillRect/>
          </a:stretch>
        </p:blipFill>
        <p:spPr>
          <a:xfrm>
            <a:off x="6389383" y="3768854"/>
            <a:ext cx="15254874" cy="4951655"/>
          </a:xfrm>
          <a:prstGeom prst="rect">
            <a:avLst/>
          </a:prstGeom>
          <a:ln w="12700">
            <a:miter lim="400000"/>
          </a:ln>
        </p:spPr>
      </p:pic>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4" name="Rectangle"/>
          <p:cNvSpPr/>
          <p:nvPr/>
        </p:nvSpPr>
        <p:spPr>
          <a:xfrm>
            <a:off x="3045042" y="951962"/>
            <a:ext cx="3302001" cy="11812076"/>
          </a:xfrm>
          <a:prstGeom prst="rect">
            <a:avLst/>
          </a:prstGeom>
          <a:solidFill>
            <a:srgbClr val="003462"/>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a:p>
        </p:txBody>
      </p:sp>
      <p:sp>
        <p:nvSpPr>
          <p:cNvPr id="445" name="Design Principles"/>
          <p:cNvSpPr txBox="1">
            <a:spLocks noGrp="1"/>
          </p:cNvSpPr>
          <p:nvPr>
            <p:ph type="title" idx="4294967295"/>
          </p:nvPr>
        </p:nvSpPr>
        <p:spPr>
          <a:xfrm>
            <a:off x="3048216" y="1145381"/>
            <a:ext cx="3302001" cy="1270001"/>
          </a:xfrm>
          <a:prstGeom prst="rect">
            <a:avLst/>
          </a:prstGeom>
        </p:spPr>
        <p:txBody>
          <a:bodyPr lIns="71437" tIns="71437" rIns="71437" bIns="71437" anchor="ctr"/>
          <a:lstStyle>
            <a:lvl1pPr defTabSz="2438339">
              <a:lnSpc>
                <a:spcPct val="80000"/>
              </a:lnSpc>
              <a:defRPr sz="3200" spc="-64">
                <a:solidFill>
                  <a:srgbClr val="FFFFFF"/>
                </a:solidFill>
                <a:latin typeface="Avenir Book"/>
                <a:ea typeface="Avenir Book"/>
                <a:cs typeface="Avenir Book"/>
                <a:sym typeface="Avenir Book"/>
              </a:defRPr>
            </a:lvl1pPr>
          </a:lstStyle>
          <a:p>
            <a:r>
              <a:t>Design Principles</a:t>
            </a:r>
          </a:p>
        </p:txBody>
      </p:sp>
      <p:sp>
        <p:nvSpPr>
          <p:cNvPr id="446" name="Rectangle"/>
          <p:cNvSpPr/>
          <p:nvPr/>
        </p:nvSpPr>
        <p:spPr>
          <a:xfrm>
            <a:off x="3937217" y="2413000"/>
            <a:ext cx="1524001" cy="63500"/>
          </a:xfrm>
          <a:prstGeom prst="rect">
            <a:avLst/>
          </a:prstGeom>
          <a:solidFill>
            <a:srgbClr val="04B4DB"/>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a:p>
        </p:txBody>
      </p:sp>
      <p:sp>
        <p:nvSpPr>
          <p:cNvPr id="447" name="Cloud Financial…"/>
          <p:cNvSpPr txBox="1"/>
          <p:nvPr/>
        </p:nvSpPr>
        <p:spPr>
          <a:xfrm>
            <a:off x="3045042" y="2878432"/>
            <a:ext cx="3302001" cy="1270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normAutofit/>
          </a:bodyPr>
          <a:lstStyle/>
          <a:p>
            <a:pPr>
              <a:lnSpc>
                <a:spcPct val="80000"/>
              </a:lnSpc>
              <a:defRPr sz="3200" spc="-64">
                <a:solidFill>
                  <a:srgbClr val="929292"/>
                </a:solidFill>
                <a:latin typeface="Avenir Heavy"/>
                <a:ea typeface="Avenir Heavy"/>
                <a:cs typeface="Avenir Heavy"/>
                <a:sym typeface="Avenir Heavy"/>
              </a:defRPr>
            </a:pPr>
            <a:r>
              <a:t>Cloud Financial </a:t>
            </a:r>
          </a:p>
          <a:p>
            <a:pPr>
              <a:lnSpc>
                <a:spcPct val="80000"/>
              </a:lnSpc>
              <a:defRPr sz="3200" spc="-64">
                <a:solidFill>
                  <a:srgbClr val="929292"/>
                </a:solidFill>
                <a:latin typeface="Avenir Heavy"/>
                <a:ea typeface="Avenir Heavy"/>
                <a:cs typeface="Avenir Heavy"/>
                <a:sym typeface="Avenir Heavy"/>
              </a:defRPr>
            </a:pPr>
            <a:r>
              <a:t>Management</a:t>
            </a:r>
          </a:p>
        </p:txBody>
      </p:sp>
      <p:sp>
        <p:nvSpPr>
          <p:cNvPr id="448" name="“Elevate The Cloud Game” - Stoisavljević Aleksandar @ 2023"/>
          <p:cNvSpPr txBox="1"/>
          <p:nvPr/>
        </p:nvSpPr>
        <p:spPr>
          <a:xfrm>
            <a:off x="13525499" y="12319000"/>
            <a:ext cx="7785152" cy="5238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a:defRPr>
                <a:latin typeface="Avenir Book"/>
                <a:ea typeface="Avenir Book"/>
                <a:cs typeface="Avenir Book"/>
                <a:sym typeface="Avenir Book"/>
              </a:defRPr>
            </a:lvl1pPr>
          </a:lstStyle>
          <a:p>
            <a:r>
              <a:t>“Elevate The Cloud Game” - Stoisavljević Aleksandar @ 2023</a:t>
            </a:r>
          </a:p>
        </p:txBody>
      </p:sp>
      <p:sp>
        <p:nvSpPr>
          <p:cNvPr id="449" name="Expenditure and usage awareness"/>
          <p:cNvSpPr txBox="1"/>
          <p:nvPr/>
        </p:nvSpPr>
        <p:spPr>
          <a:xfrm>
            <a:off x="3045042" y="4611484"/>
            <a:ext cx="3302001" cy="1270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normAutofit/>
          </a:bodyPr>
          <a:lstStyle>
            <a:lvl1pPr>
              <a:lnSpc>
                <a:spcPct val="80000"/>
              </a:lnSpc>
              <a:defRPr sz="3200" spc="-64">
                <a:solidFill>
                  <a:srgbClr val="FFFFFF"/>
                </a:solidFill>
                <a:latin typeface="Avenir Heavy"/>
                <a:ea typeface="Avenir Heavy"/>
                <a:cs typeface="Avenir Heavy"/>
                <a:sym typeface="Avenir Heavy"/>
              </a:defRPr>
            </a:lvl1pPr>
          </a:lstStyle>
          <a:p>
            <a:r>
              <a:t>Expenditure and usage awareness</a:t>
            </a:r>
          </a:p>
        </p:txBody>
      </p:sp>
      <p:sp>
        <p:nvSpPr>
          <p:cNvPr id="450" name="COST05 - BP01 - Identify organization…"/>
          <p:cNvSpPr txBox="1"/>
          <p:nvPr/>
        </p:nvSpPr>
        <p:spPr>
          <a:xfrm>
            <a:off x="16398206" y="2589526"/>
            <a:ext cx="5027474" cy="82085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p>
            <a:pPr algn="l"/>
            <a:r>
              <a:t>COST05 - BP01 - Identify organization </a:t>
            </a:r>
          </a:p>
          <a:p>
            <a:pPr algn="l"/>
            <a:r>
              <a:t>requirements for cost</a:t>
            </a:r>
          </a:p>
        </p:txBody>
      </p:sp>
      <p:sp>
        <p:nvSpPr>
          <p:cNvPr id="451" name="COST05 - BP02 - Analyse all components…"/>
          <p:cNvSpPr txBox="1"/>
          <p:nvPr/>
        </p:nvSpPr>
        <p:spPr>
          <a:xfrm>
            <a:off x="16432570" y="4018987"/>
            <a:ext cx="5481220" cy="82085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p>
            <a:pPr algn="l"/>
            <a:r>
              <a:t>COST05 - BP02 - Analyse all components </a:t>
            </a:r>
          </a:p>
          <a:p>
            <a:pPr algn="l"/>
            <a:r>
              <a:t>of the workload</a:t>
            </a:r>
          </a:p>
        </p:txBody>
      </p:sp>
      <p:sp>
        <p:nvSpPr>
          <p:cNvPr id="452" name="COST05 - BP03 - Perform a throughout…"/>
          <p:cNvSpPr txBox="1"/>
          <p:nvPr/>
        </p:nvSpPr>
        <p:spPr>
          <a:xfrm>
            <a:off x="16321371" y="5448447"/>
            <a:ext cx="5181144" cy="82085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p>
            <a:pPr algn="l"/>
            <a:r>
              <a:t>COST05 - BP03 - Perform a throughout </a:t>
            </a:r>
          </a:p>
          <a:p>
            <a:pPr algn="l"/>
            <a:r>
              <a:t>analysis of each component</a:t>
            </a:r>
          </a:p>
        </p:txBody>
      </p:sp>
      <p:sp>
        <p:nvSpPr>
          <p:cNvPr id="453" name="COST05 - BP05 - Select components of…"/>
          <p:cNvSpPr txBox="1"/>
          <p:nvPr/>
        </p:nvSpPr>
        <p:spPr>
          <a:xfrm>
            <a:off x="16218413" y="8231718"/>
            <a:ext cx="5387061" cy="116375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p>
            <a:pPr algn="l"/>
            <a:r>
              <a:t>COST05 - BP05 - Select components of </a:t>
            </a:r>
          </a:p>
          <a:p>
            <a:pPr algn="l"/>
            <a:r>
              <a:t>this workload to optimise cost in line with </a:t>
            </a:r>
          </a:p>
          <a:p>
            <a:pPr algn="l"/>
            <a:r>
              <a:t>org. priorities</a:t>
            </a:r>
          </a:p>
        </p:txBody>
      </p:sp>
      <p:sp>
        <p:nvSpPr>
          <p:cNvPr id="454" name="COST05 - BP06 - Perform cost analysis…"/>
          <p:cNvSpPr txBox="1"/>
          <p:nvPr/>
        </p:nvSpPr>
        <p:spPr>
          <a:xfrm>
            <a:off x="16311312" y="9966254"/>
            <a:ext cx="5201261" cy="82085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p>
            <a:pPr algn="l"/>
            <a:r>
              <a:t>COST05 - BP06 - Perform cost analysis </a:t>
            </a:r>
          </a:p>
          <a:p>
            <a:pPr algn="l"/>
            <a:r>
              <a:t>for different usage over time</a:t>
            </a:r>
          </a:p>
        </p:txBody>
      </p:sp>
      <p:sp>
        <p:nvSpPr>
          <p:cNvPr id="455" name="Evaluate cost when selecting services (items: 6)"/>
          <p:cNvSpPr txBox="1"/>
          <p:nvPr/>
        </p:nvSpPr>
        <p:spPr>
          <a:xfrm>
            <a:off x="6641640" y="1378743"/>
            <a:ext cx="13525064" cy="8032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spAutoFit/>
          </a:bodyPr>
          <a:lstStyle>
            <a:lvl1pPr algn="l">
              <a:defRPr sz="3800">
                <a:solidFill>
                  <a:schemeClr val="accent1">
                    <a:hueOff val="114395"/>
                    <a:lumOff val="-24975"/>
                  </a:schemeClr>
                </a:solidFill>
                <a:latin typeface="Avenir Heavy"/>
                <a:ea typeface="Avenir Heavy"/>
                <a:cs typeface="Avenir Heavy"/>
                <a:sym typeface="Avenir Heavy"/>
              </a:defRPr>
            </a:lvl1pPr>
          </a:lstStyle>
          <a:p>
            <a:r>
              <a:t>Evaluate cost when selecting services (items: 6)</a:t>
            </a:r>
          </a:p>
        </p:txBody>
      </p:sp>
      <p:sp>
        <p:nvSpPr>
          <p:cNvPr id="456" name="COST05 - BP04 - Select software with…"/>
          <p:cNvSpPr txBox="1"/>
          <p:nvPr/>
        </p:nvSpPr>
        <p:spPr>
          <a:xfrm>
            <a:off x="16394434" y="6840083"/>
            <a:ext cx="5035018" cy="82085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p>
            <a:pPr algn="l"/>
            <a:r>
              <a:t>COST05 - BP04 - Select software with </a:t>
            </a:r>
          </a:p>
          <a:p>
            <a:pPr algn="l"/>
            <a:r>
              <a:t>cost-effect licensing</a:t>
            </a:r>
          </a:p>
        </p:txBody>
      </p:sp>
      <p:grpSp>
        <p:nvGrpSpPr>
          <p:cNvPr id="459" name="Group"/>
          <p:cNvGrpSpPr/>
          <p:nvPr/>
        </p:nvGrpSpPr>
        <p:grpSpPr>
          <a:xfrm>
            <a:off x="9211339" y="5669065"/>
            <a:ext cx="2713430" cy="2418687"/>
            <a:chOff x="0" y="0"/>
            <a:chExt cx="2713428" cy="2418685"/>
          </a:xfrm>
        </p:grpSpPr>
        <p:sp>
          <p:nvSpPr>
            <p:cNvPr id="457" name="Hexagon"/>
            <p:cNvSpPr/>
            <p:nvPr/>
          </p:nvSpPr>
          <p:spPr>
            <a:xfrm rot="16200000">
              <a:off x="147371" y="-147372"/>
              <a:ext cx="2418687" cy="2713430"/>
            </a:xfrm>
            <a:custGeom>
              <a:avLst/>
              <a:gdLst/>
              <a:ahLst/>
              <a:cxnLst>
                <a:cxn ang="0">
                  <a:pos x="wd2" y="hd2"/>
                </a:cxn>
                <a:cxn ang="5400000">
                  <a:pos x="wd2" y="hd2"/>
                </a:cxn>
                <a:cxn ang="10800000">
                  <a:pos x="wd2" y="hd2"/>
                </a:cxn>
                <a:cxn ang="16200000">
                  <a:pos x="wd2" y="hd2"/>
                </a:cxn>
              </a:cxnLst>
              <a:rect l="0" t="0" r="r" b="b"/>
              <a:pathLst>
                <a:path w="21600" h="21600" extrusionOk="0">
                  <a:moveTo>
                    <a:pt x="10762" y="0"/>
                  </a:moveTo>
                  <a:lnTo>
                    <a:pt x="21600" y="5487"/>
                  </a:lnTo>
                  <a:lnTo>
                    <a:pt x="21571" y="16201"/>
                  </a:lnTo>
                  <a:lnTo>
                    <a:pt x="10764" y="21600"/>
                  </a:lnTo>
                  <a:lnTo>
                    <a:pt x="13" y="16243"/>
                  </a:lnTo>
                  <a:lnTo>
                    <a:pt x="0" y="5425"/>
                  </a:lnTo>
                  <a:lnTo>
                    <a:pt x="10762" y="0"/>
                  </a:lnTo>
                  <a:close/>
                </a:path>
              </a:pathLst>
            </a:custGeom>
            <a:solidFill>
              <a:schemeClr val="accent4">
                <a:hueOff val="-476017"/>
                <a:lumOff val="-10042"/>
              </a:schemeClr>
            </a:solidFill>
            <a:ln w="12700" cap="flat">
              <a:noFill/>
              <a:miter lim="400000"/>
            </a:ln>
            <a:effectLst/>
          </p:spPr>
          <p:txBody>
            <a:bodyPr wrap="square" lIns="71437" tIns="71437" rIns="71437" bIns="71437" numCol="1" anchor="ctr">
              <a:noAutofit/>
            </a:bodyPr>
            <a:lstStyle/>
            <a:p>
              <a:pPr defTabSz="821531">
                <a:defRPr sz="3000">
                  <a:solidFill>
                    <a:srgbClr val="000000"/>
                  </a:solidFill>
                  <a:latin typeface="Helvetica Neue Medium"/>
                  <a:ea typeface="Helvetica Neue Medium"/>
                  <a:cs typeface="Helvetica Neue Medium"/>
                  <a:sym typeface="Helvetica Neue Medium"/>
                </a:defRPr>
              </a:pPr>
              <a:endParaRPr/>
            </a:p>
          </p:txBody>
        </p:sp>
        <p:sp>
          <p:nvSpPr>
            <p:cNvPr id="458" name="Evaluate Cost…"/>
            <p:cNvSpPr txBox="1"/>
            <p:nvPr/>
          </p:nvSpPr>
          <p:spPr>
            <a:xfrm>
              <a:off x="97848" y="194732"/>
              <a:ext cx="2487583" cy="178802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numCol="1" anchor="ctr">
              <a:noAutofit/>
            </a:bodyPr>
            <a:lstStyle/>
            <a:p>
              <a:pPr>
                <a:defRPr b="1"/>
              </a:pPr>
              <a:r>
                <a:t>Evaluate Cost</a:t>
              </a:r>
            </a:p>
            <a:p>
              <a:pPr>
                <a:defRPr b="1"/>
              </a:pPr>
              <a:r>
                <a:t>Best Practices</a:t>
              </a:r>
            </a:p>
          </p:txBody>
        </p:sp>
      </p:grpSp>
      <p:sp>
        <p:nvSpPr>
          <p:cNvPr id="460" name="Circle"/>
          <p:cNvSpPr/>
          <p:nvPr/>
        </p:nvSpPr>
        <p:spPr>
          <a:xfrm>
            <a:off x="8015722" y="4031666"/>
            <a:ext cx="1270001" cy="1270001"/>
          </a:xfrm>
          <a:prstGeom prst="ellipse">
            <a:avLst/>
          </a:prstGeom>
          <a:solidFill>
            <a:srgbClr val="00A1FF"/>
          </a:solidFill>
          <a:ln w="12700">
            <a:miter lim="400000"/>
          </a:ln>
        </p:spPr>
        <p:txBody>
          <a:bodyPr lIns="71437" tIns="71437" rIns="71437" bIns="71437" anchor="ctr"/>
          <a:lstStyle/>
          <a:p>
            <a:pPr defTabSz="821531">
              <a:defRPr sz="3000">
                <a:solidFill>
                  <a:srgbClr val="000000"/>
                </a:solidFill>
                <a:latin typeface="Helvetica Neue Medium"/>
                <a:ea typeface="Helvetica Neue Medium"/>
                <a:cs typeface="Helvetica Neue Medium"/>
                <a:sym typeface="Helvetica Neue Medium"/>
              </a:defRPr>
            </a:pPr>
            <a:endParaRPr/>
          </a:p>
        </p:txBody>
      </p:sp>
      <p:sp>
        <p:nvSpPr>
          <p:cNvPr id="461" name="Circle"/>
          <p:cNvSpPr/>
          <p:nvPr/>
        </p:nvSpPr>
        <p:spPr>
          <a:xfrm>
            <a:off x="11800322" y="4031666"/>
            <a:ext cx="1270001" cy="1270001"/>
          </a:xfrm>
          <a:prstGeom prst="ellipse">
            <a:avLst/>
          </a:prstGeom>
          <a:solidFill>
            <a:srgbClr val="00A1FF"/>
          </a:solidFill>
          <a:ln w="12700">
            <a:miter lim="400000"/>
          </a:ln>
        </p:spPr>
        <p:txBody>
          <a:bodyPr lIns="71437" tIns="71437" rIns="71437" bIns="71437" anchor="ctr"/>
          <a:lstStyle/>
          <a:p>
            <a:pPr defTabSz="821531">
              <a:defRPr sz="3000">
                <a:solidFill>
                  <a:srgbClr val="000000"/>
                </a:solidFill>
                <a:latin typeface="Helvetica Neue Medium"/>
                <a:ea typeface="Helvetica Neue Medium"/>
                <a:cs typeface="Helvetica Neue Medium"/>
                <a:sym typeface="Helvetica Neue Medium"/>
              </a:defRPr>
            </a:pPr>
            <a:endParaRPr/>
          </a:p>
        </p:txBody>
      </p:sp>
      <p:sp>
        <p:nvSpPr>
          <p:cNvPr id="462" name="Circle"/>
          <p:cNvSpPr/>
          <p:nvPr/>
        </p:nvSpPr>
        <p:spPr>
          <a:xfrm>
            <a:off x="11800322" y="8679866"/>
            <a:ext cx="1270001" cy="1270001"/>
          </a:xfrm>
          <a:prstGeom prst="ellipse">
            <a:avLst/>
          </a:prstGeom>
          <a:solidFill>
            <a:srgbClr val="00A1FF"/>
          </a:solidFill>
          <a:ln w="12700">
            <a:miter lim="400000"/>
          </a:ln>
        </p:spPr>
        <p:txBody>
          <a:bodyPr lIns="71437" tIns="71437" rIns="71437" bIns="71437" anchor="ctr"/>
          <a:lstStyle/>
          <a:p>
            <a:pPr defTabSz="821531">
              <a:defRPr sz="3000">
                <a:solidFill>
                  <a:srgbClr val="000000"/>
                </a:solidFill>
                <a:latin typeface="Helvetica Neue Medium"/>
                <a:ea typeface="Helvetica Neue Medium"/>
                <a:cs typeface="Helvetica Neue Medium"/>
                <a:sym typeface="Helvetica Neue Medium"/>
              </a:defRPr>
            </a:pPr>
            <a:endParaRPr/>
          </a:p>
        </p:txBody>
      </p:sp>
      <p:sp>
        <p:nvSpPr>
          <p:cNvPr id="463" name="Circle"/>
          <p:cNvSpPr/>
          <p:nvPr/>
        </p:nvSpPr>
        <p:spPr>
          <a:xfrm>
            <a:off x="6745722" y="6486520"/>
            <a:ext cx="1270001" cy="1270001"/>
          </a:xfrm>
          <a:prstGeom prst="ellipse">
            <a:avLst/>
          </a:prstGeom>
          <a:solidFill>
            <a:srgbClr val="00A1FF"/>
          </a:solidFill>
          <a:ln w="12700">
            <a:miter lim="400000"/>
          </a:ln>
        </p:spPr>
        <p:txBody>
          <a:bodyPr lIns="71437" tIns="71437" rIns="71437" bIns="71437" anchor="ctr"/>
          <a:lstStyle/>
          <a:p>
            <a:pPr defTabSz="821531">
              <a:defRPr sz="3000">
                <a:solidFill>
                  <a:srgbClr val="000000"/>
                </a:solidFill>
                <a:latin typeface="Helvetica Neue Medium"/>
                <a:ea typeface="Helvetica Neue Medium"/>
                <a:cs typeface="Helvetica Neue Medium"/>
                <a:sym typeface="Helvetica Neue Medium"/>
              </a:defRPr>
            </a:pPr>
            <a:endParaRPr/>
          </a:p>
        </p:txBody>
      </p:sp>
      <p:sp>
        <p:nvSpPr>
          <p:cNvPr id="464" name="Circle"/>
          <p:cNvSpPr/>
          <p:nvPr/>
        </p:nvSpPr>
        <p:spPr>
          <a:xfrm>
            <a:off x="12587722" y="6466663"/>
            <a:ext cx="1270001" cy="1270001"/>
          </a:xfrm>
          <a:prstGeom prst="ellipse">
            <a:avLst/>
          </a:prstGeom>
          <a:solidFill>
            <a:srgbClr val="00A1FF"/>
          </a:solidFill>
          <a:ln w="12700">
            <a:miter lim="400000"/>
          </a:ln>
        </p:spPr>
        <p:txBody>
          <a:bodyPr lIns="71437" tIns="71437" rIns="71437" bIns="71437" anchor="ctr"/>
          <a:lstStyle/>
          <a:p>
            <a:pPr defTabSz="821531">
              <a:defRPr sz="3000">
                <a:solidFill>
                  <a:srgbClr val="000000"/>
                </a:solidFill>
                <a:latin typeface="Helvetica Neue Medium"/>
                <a:ea typeface="Helvetica Neue Medium"/>
                <a:cs typeface="Helvetica Neue Medium"/>
                <a:sym typeface="Helvetica Neue Medium"/>
              </a:defRPr>
            </a:pPr>
            <a:endParaRPr/>
          </a:p>
        </p:txBody>
      </p:sp>
      <p:sp>
        <p:nvSpPr>
          <p:cNvPr id="465" name="COST05…"/>
          <p:cNvSpPr txBox="1"/>
          <p:nvPr/>
        </p:nvSpPr>
        <p:spPr>
          <a:xfrm>
            <a:off x="6720525" y="6711235"/>
            <a:ext cx="1320395" cy="82057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p>
            <a:pPr>
              <a:defRPr b="1"/>
            </a:pPr>
            <a:r>
              <a:t>COST05 </a:t>
            </a:r>
          </a:p>
          <a:p>
            <a:pPr>
              <a:defRPr b="1"/>
            </a:pPr>
            <a:r>
              <a:t>BP01</a:t>
            </a:r>
          </a:p>
        </p:txBody>
      </p:sp>
      <p:sp>
        <p:nvSpPr>
          <p:cNvPr id="466" name="COST05…"/>
          <p:cNvSpPr txBox="1"/>
          <p:nvPr/>
        </p:nvSpPr>
        <p:spPr>
          <a:xfrm>
            <a:off x="7990525" y="4256381"/>
            <a:ext cx="1320395" cy="82057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p>
            <a:pPr>
              <a:defRPr b="1"/>
            </a:pPr>
            <a:r>
              <a:t>COST05 </a:t>
            </a:r>
          </a:p>
          <a:p>
            <a:pPr>
              <a:defRPr b="1"/>
            </a:pPr>
            <a:r>
              <a:t>BP02</a:t>
            </a:r>
          </a:p>
        </p:txBody>
      </p:sp>
      <p:sp>
        <p:nvSpPr>
          <p:cNvPr id="467" name="COST05…"/>
          <p:cNvSpPr txBox="1"/>
          <p:nvPr/>
        </p:nvSpPr>
        <p:spPr>
          <a:xfrm>
            <a:off x="11775125" y="4256381"/>
            <a:ext cx="1320395" cy="82057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p>
            <a:pPr>
              <a:defRPr b="1"/>
            </a:pPr>
            <a:r>
              <a:t>COST05 </a:t>
            </a:r>
          </a:p>
          <a:p>
            <a:pPr>
              <a:defRPr b="1"/>
            </a:pPr>
            <a:r>
              <a:t>BP03</a:t>
            </a:r>
          </a:p>
        </p:txBody>
      </p:sp>
      <p:sp>
        <p:nvSpPr>
          <p:cNvPr id="468" name="COST05…"/>
          <p:cNvSpPr txBox="1"/>
          <p:nvPr/>
        </p:nvSpPr>
        <p:spPr>
          <a:xfrm>
            <a:off x="12562524" y="6691378"/>
            <a:ext cx="1320395" cy="82057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p>
            <a:pPr>
              <a:defRPr b="1"/>
            </a:pPr>
            <a:r>
              <a:t>COST05 </a:t>
            </a:r>
          </a:p>
          <a:p>
            <a:pPr>
              <a:defRPr b="1"/>
            </a:pPr>
            <a:r>
              <a:t>BP04</a:t>
            </a:r>
          </a:p>
        </p:txBody>
      </p:sp>
      <p:sp>
        <p:nvSpPr>
          <p:cNvPr id="469" name="COST05…"/>
          <p:cNvSpPr txBox="1"/>
          <p:nvPr/>
        </p:nvSpPr>
        <p:spPr>
          <a:xfrm>
            <a:off x="11813962" y="8904581"/>
            <a:ext cx="1242721" cy="82057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p>
            <a:pPr>
              <a:defRPr b="1"/>
            </a:pPr>
            <a:r>
              <a:t>COST05</a:t>
            </a:r>
          </a:p>
          <a:p>
            <a:pPr>
              <a:defRPr b="1"/>
            </a:pPr>
            <a:r>
              <a:t>BP05</a:t>
            </a:r>
          </a:p>
        </p:txBody>
      </p:sp>
      <p:grpSp>
        <p:nvGrpSpPr>
          <p:cNvPr id="472" name="Group"/>
          <p:cNvGrpSpPr/>
          <p:nvPr/>
        </p:nvGrpSpPr>
        <p:grpSpPr>
          <a:xfrm>
            <a:off x="7965328" y="8679866"/>
            <a:ext cx="1320395" cy="1270001"/>
            <a:chOff x="0" y="0"/>
            <a:chExt cx="1320393" cy="1270000"/>
          </a:xfrm>
        </p:grpSpPr>
        <p:sp>
          <p:nvSpPr>
            <p:cNvPr id="470" name="Circle"/>
            <p:cNvSpPr/>
            <p:nvPr/>
          </p:nvSpPr>
          <p:spPr>
            <a:xfrm>
              <a:off x="50393" y="0"/>
              <a:ext cx="1270001" cy="1270000"/>
            </a:xfrm>
            <a:prstGeom prst="ellipse">
              <a:avLst/>
            </a:prstGeom>
            <a:solidFill>
              <a:schemeClr val="accent4">
                <a:hueOff val="-476017"/>
                <a:lumOff val="-10042"/>
              </a:schemeClr>
            </a:solidFill>
            <a:ln w="12700" cap="flat">
              <a:noFill/>
              <a:miter lim="400000"/>
            </a:ln>
            <a:effectLst/>
          </p:spPr>
          <p:txBody>
            <a:bodyPr wrap="square" lIns="71437" tIns="71437" rIns="71437" bIns="71437" numCol="1" anchor="ctr">
              <a:noAutofit/>
            </a:bodyPr>
            <a:lstStyle/>
            <a:p>
              <a:pPr defTabSz="821531">
                <a:defRPr sz="3000">
                  <a:solidFill>
                    <a:srgbClr val="000000"/>
                  </a:solidFill>
                  <a:latin typeface="Helvetica Neue Medium"/>
                  <a:ea typeface="Helvetica Neue Medium"/>
                  <a:cs typeface="Helvetica Neue Medium"/>
                  <a:sym typeface="Helvetica Neue Medium"/>
                </a:defRPr>
              </a:pPr>
              <a:endParaRPr/>
            </a:p>
          </p:txBody>
        </p:sp>
        <p:sp>
          <p:nvSpPr>
            <p:cNvPr id="471" name="COST05…"/>
            <p:cNvSpPr txBox="1"/>
            <p:nvPr/>
          </p:nvSpPr>
          <p:spPr>
            <a:xfrm>
              <a:off x="0" y="224714"/>
              <a:ext cx="1320394" cy="82057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numCol="1" anchor="ctr">
              <a:spAutoFit/>
            </a:bodyPr>
            <a:lstStyle/>
            <a:p>
              <a:pPr>
                <a:defRPr b="1"/>
              </a:pPr>
              <a:r>
                <a:t>COST05 </a:t>
              </a:r>
            </a:p>
            <a:p>
              <a:pPr>
                <a:defRPr b="1"/>
              </a:pPr>
              <a:r>
                <a:t>BP06</a:t>
              </a:r>
            </a:p>
          </p:txBody>
        </p:sp>
      </p:grpSp>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4" name="Rectangle"/>
          <p:cNvSpPr/>
          <p:nvPr/>
        </p:nvSpPr>
        <p:spPr>
          <a:xfrm>
            <a:off x="3045042" y="951962"/>
            <a:ext cx="3302001" cy="11812076"/>
          </a:xfrm>
          <a:prstGeom prst="rect">
            <a:avLst/>
          </a:prstGeom>
          <a:solidFill>
            <a:srgbClr val="003462"/>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a:p>
        </p:txBody>
      </p:sp>
      <p:sp>
        <p:nvSpPr>
          <p:cNvPr id="475" name="Design Principles"/>
          <p:cNvSpPr txBox="1">
            <a:spLocks noGrp="1"/>
          </p:cNvSpPr>
          <p:nvPr>
            <p:ph type="title" idx="4294967295"/>
          </p:nvPr>
        </p:nvSpPr>
        <p:spPr>
          <a:xfrm>
            <a:off x="3048216" y="1145381"/>
            <a:ext cx="3302001" cy="1270001"/>
          </a:xfrm>
          <a:prstGeom prst="rect">
            <a:avLst/>
          </a:prstGeom>
        </p:spPr>
        <p:txBody>
          <a:bodyPr lIns="71437" tIns="71437" rIns="71437" bIns="71437" anchor="ctr"/>
          <a:lstStyle>
            <a:lvl1pPr defTabSz="2438339">
              <a:lnSpc>
                <a:spcPct val="80000"/>
              </a:lnSpc>
              <a:defRPr sz="3200" spc="-64">
                <a:solidFill>
                  <a:srgbClr val="FFFFFF"/>
                </a:solidFill>
                <a:latin typeface="Avenir Book"/>
                <a:ea typeface="Avenir Book"/>
                <a:cs typeface="Avenir Book"/>
                <a:sym typeface="Avenir Book"/>
              </a:defRPr>
            </a:lvl1pPr>
          </a:lstStyle>
          <a:p>
            <a:r>
              <a:t>Design Principles</a:t>
            </a:r>
          </a:p>
        </p:txBody>
      </p:sp>
      <p:sp>
        <p:nvSpPr>
          <p:cNvPr id="476" name="Rectangle"/>
          <p:cNvSpPr/>
          <p:nvPr/>
        </p:nvSpPr>
        <p:spPr>
          <a:xfrm>
            <a:off x="3937217" y="2413000"/>
            <a:ext cx="1524001" cy="63500"/>
          </a:xfrm>
          <a:prstGeom prst="rect">
            <a:avLst/>
          </a:prstGeom>
          <a:solidFill>
            <a:srgbClr val="04B4DB"/>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a:p>
        </p:txBody>
      </p:sp>
      <p:sp>
        <p:nvSpPr>
          <p:cNvPr id="477" name="Cloud Financial…"/>
          <p:cNvSpPr txBox="1"/>
          <p:nvPr/>
        </p:nvSpPr>
        <p:spPr>
          <a:xfrm>
            <a:off x="3045042" y="2878432"/>
            <a:ext cx="3302001" cy="1270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normAutofit/>
          </a:bodyPr>
          <a:lstStyle/>
          <a:p>
            <a:pPr>
              <a:lnSpc>
                <a:spcPct val="80000"/>
              </a:lnSpc>
              <a:defRPr sz="3200" spc="-64">
                <a:solidFill>
                  <a:srgbClr val="929292"/>
                </a:solidFill>
                <a:latin typeface="Avenir Heavy"/>
                <a:ea typeface="Avenir Heavy"/>
                <a:cs typeface="Avenir Heavy"/>
                <a:sym typeface="Avenir Heavy"/>
              </a:defRPr>
            </a:pPr>
            <a:r>
              <a:t>Cloud Financial </a:t>
            </a:r>
          </a:p>
          <a:p>
            <a:pPr>
              <a:lnSpc>
                <a:spcPct val="80000"/>
              </a:lnSpc>
              <a:defRPr sz="3200" spc="-64">
                <a:solidFill>
                  <a:srgbClr val="929292"/>
                </a:solidFill>
                <a:latin typeface="Avenir Heavy"/>
                <a:ea typeface="Avenir Heavy"/>
                <a:cs typeface="Avenir Heavy"/>
                <a:sym typeface="Avenir Heavy"/>
              </a:defRPr>
            </a:pPr>
            <a:r>
              <a:t>Management</a:t>
            </a:r>
          </a:p>
        </p:txBody>
      </p:sp>
      <p:sp>
        <p:nvSpPr>
          <p:cNvPr id="478" name="“Elevate The Cloud Game” - Stoisavljević Aleksandar @ 2023"/>
          <p:cNvSpPr txBox="1"/>
          <p:nvPr/>
        </p:nvSpPr>
        <p:spPr>
          <a:xfrm>
            <a:off x="13525499" y="12319000"/>
            <a:ext cx="7785152" cy="5238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a:defRPr>
                <a:latin typeface="Avenir Book"/>
                <a:ea typeface="Avenir Book"/>
                <a:cs typeface="Avenir Book"/>
                <a:sym typeface="Avenir Book"/>
              </a:defRPr>
            </a:lvl1pPr>
          </a:lstStyle>
          <a:p>
            <a:r>
              <a:t>“Elevate The Cloud Game” - Stoisavljević Aleksandar @ 2023</a:t>
            </a:r>
          </a:p>
        </p:txBody>
      </p:sp>
      <p:sp>
        <p:nvSpPr>
          <p:cNvPr id="479" name="Expenditure and usage awareness"/>
          <p:cNvSpPr txBox="1"/>
          <p:nvPr/>
        </p:nvSpPr>
        <p:spPr>
          <a:xfrm>
            <a:off x="3045042" y="4611484"/>
            <a:ext cx="3302001" cy="1270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normAutofit/>
          </a:bodyPr>
          <a:lstStyle>
            <a:lvl1pPr>
              <a:lnSpc>
                <a:spcPct val="80000"/>
              </a:lnSpc>
              <a:defRPr sz="3200" spc="-64">
                <a:solidFill>
                  <a:srgbClr val="929292"/>
                </a:solidFill>
                <a:latin typeface="Avenir Heavy"/>
                <a:ea typeface="Avenir Heavy"/>
                <a:cs typeface="Avenir Heavy"/>
                <a:sym typeface="Avenir Heavy"/>
              </a:defRPr>
            </a:lvl1pPr>
          </a:lstStyle>
          <a:p>
            <a:r>
              <a:t>Expenditure and usage awareness</a:t>
            </a:r>
          </a:p>
        </p:txBody>
      </p:sp>
      <p:sp>
        <p:nvSpPr>
          <p:cNvPr id="480" name="Cost effective resources"/>
          <p:cNvSpPr txBox="1"/>
          <p:nvPr/>
        </p:nvSpPr>
        <p:spPr>
          <a:xfrm>
            <a:off x="3045042" y="6344535"/>
            <a:ext cx="3302001" cy="1270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normAutofit/>
          </a:bodyPr>
          <a:lstStyle>
            <a:lvl1pPr>
              <a:lnSpc>
                <a:spcPct val="80000"/>
              </a:lnSpc>
              <a:defRPr sz="3200" spc="-64">
                <a:solidFill>
                  <a:srgbClr val="FFFFFF"/>
                </a:solidFill>
                <a:latin typeface="Avenir Heavy"/>
                <a:ea typeface="Avenir Heavy"/>
                <a:cs typeface="Avenir Heavy"/>
                <a:sym typeface="Avenir Heavy"/>
              </a:defRPr>
            </a:lvl1pPr>
          </a:lstStyle>
          <a:p>
            <a:r>
              <a:t>Cost effective resources</a:t>
            </a:r>
          </a:p>
        </p:txBody>
      </p:sp>
      <p:sp>
        <p:nvSpPr>
          <p:cNvPr id="481" name="Select the correct resource type, size and number (items: 3)"/>
          <p:cNvSpPr txBox="1"/>
          <p:nvPr/>
        </p:nvSpPr>
        <p:spPr>
          <a:xfrm>
            <a:off x="6687883" y="1378743"/>
            <a:ext cx="16723682" cy="8032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spAutoFit/>
          </a:bodyPr>
          <a:lstStyle>
            <a:lvl1pPr algn="l">
              <a:defRPr sz="3800">
                <a:solidFill>
                  <a:schemeClr val="accent1">
                    <a:hueOff val="114395"/>
                    <a:lumOff val="-24975"/>
                  </a:schemeClr>
                </a:solidFill>
                <a:latin typeface="Avenir Heavy"/>
                <a:ea typeface="Avenir Heavy"/>
                <a:cs typeface="Avenir Heavy"/>
                <a:sym typeface="Avenir Heavy"/>
              </a:defRPr>
            </a:lvl1pPr>
          </a:lstStyle>
          <a:p>
            <a:r>
              <a:t>Select the correct resource type, size and number (items: 3)</a:t>
            </a:r>
          </a:p>
        </p:txBody>
      </p:sp>
      <p:sp>
        <p:nvSpPr>
          <p:cNvPr id="482" name="COST06 - BP01 - Perform cost…"/>
          <p:cNvSpPr txBox="1"/>
          <p:nvPr/>
        </p:nvSpPr>
        <p:spPr>
          <a:xfrm>
            <a:off x="15884238" y="2569797"/>
            <a:ext cx="4125011" cy="82085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p>
            <a:pPr algn="l"/>
            <a:r>
              <a:t>COST06 - BP01 - Perform cost </a:t>
            </a:r>
          </a:p>
          <a:p>
            <a:pPr algn="l"/>
            <a:r>
              <a:t>modelling</a:t>
            </a:r>
          </a:p>
        </p:txBody>
      </p:sp>
      <p:sp>
        <p:nvSpPr>
          <p:cNvPr id="483" name="COST06 - BP02 - Select resource type, size…"/>
          <p:cNvSpPr txBox="1"/>
          <p:nvPr/>
        </p:nvSpPr>
        <p:spPr>
          <a:xfrm>
            <a:off x="15890375" y="3778429"/>
            <a:ext cx="5713401" cy="82085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p>
            <a:pPr algn="l"/>
            <a:r>
              <a:t>COST06 - BP02 - Select resource type, size </a:t>
            </a:r>
          </a:p>
          <a:p>
            <a:pPr algn="l"/>
            <a:r>
              <a:t>and number based on data</a:t>
            </a:r>
          </a:p>
        </p:txBody>
      </p:sp>
      <p:sp>
        <p:nvSpPr>
          <p:cNvPr id="484" name="COST06 - BP03 - Select resource type, size…"/>
          <p:cNvSpPr txBox="1"/>
          <p:nvPr/>
        </p:nvSpPr>
        <p:spPr>
          <a:xfrm>
            <a:off x="15860283" y="5202034"/>
            <a:ext cx="5714518" cy="82085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p>
            <a:pPr algn="l"/>
            <a:r>
              <a:t>COST06 - BP03 - Select resource type, size </a:t>
            </a:r>
          </a:p>
          <a:p>
            <a:pPr algn="l"/>
            <a:r>
              <a:t>and number automatically based on metrics </a:t>
            </a:r>
          </a:p>
        </p:txBody>
      </p:sp>
      <p:grpSp>
        <p:nvGrpSpPr>
          <p:cNvPr id="487" name="Group"/>
          <p:cNvGrpSpPr/>
          <p:nvPr/>
        </p:nvGrpSpPr>
        <p:grpSpPr>
          <a:xfrm>
            <a:off x="9211339" y="5669065"/>
            <a:ext cx="2998383" cy="2672687"/>
            <a:chOff x="0" y="0"/>
            <a:chExt cx="2998381" cy="2672686"/>
          </a:xfrm>
        </p:grpSpPr>
        <p:sp>
          <p:nvSpPr>
            <p:cNvPr id="485" name="Hexagon"/>
            <p:cNvSpPr/>
            <p:nvPr/>
          </p:nvSpPr>
          <p:spPr>
            <a:xfrm rot="16200000">
              <a:off x="162847" y="-162848"/>
              <a:ext cx="2672687" cy="2998382"/>
            </a:xfrm>
            <a:custGeom>
              <a:avLst/>
              <a:gdLst/>
              <a:ahLst/>
              <a:cxnLst>
                <a:cxn ang="0">
                  <a:pos x="wd2" y="hd2"/>
                </a:cxn>
                <a:cxn ang="5400000">
                  <a:pos x="wd2" y="hd2"/>
                </a:cxn>
                <a:cxn ang="10800000">
                  <a:pos x="wd2" y="hd2"/>
                </a:cxn>
                <a:cxn ang="16200000">
                  <a:pos x="wd2" y="hd2"/>
                </a:cxn>
              </a:cxnLst>
              <a:rect l="0" t="0" r="r" b="b"/>
              <a:pathLst>
                <a:path w="21600" h="21600" extrusionOk="0">
                  <a:moveTo>
                    <a:pt x="10762" y="0"/>
                  </a:moveTo>
                  <a:lnTo>
                    <a:pt x="21600" y="5487"/>
                  </a:lnTo>
                  <a:lnTo>
                    <a:pt x="21571" y="16201"/>
                  </a:lnTo>
                  <a:lnTo>
                    <a:pt x="10764" y="21600"/>
                  </a:lnTo>
                  <a:lnTo>
                    <a:pt x="13" y="16243"/>
                  </a:lnTo>
                  <a:lnTo>
                    <a:pt x="0" y="5425"/>
                  </a:lnTo>
                  <a:lnTo>
                    <a:pt x="10762" y="0"/>
                  </a:lnTo>
                  <a:close/>
                </a:path>
              </a:pathLst>
            </a:custGeom>
            <a:solidFill>
              <a:schemeClr val="accent4">
                <a:hueOff val="-476017"/>
                <a:lumOff val="-10042"/>
              </a:schemeClr>
            </a:solidFill>
            <a:ln w="12700" cap="flat">
              <a:noFill/>
              <a:miter lim="400000"/>
            </a:ln>
            <a:effectLst/>
          </p:spPr>
          <p:txBody>
            <a:bodyPr wrap="square" lIns="71437" tIns="71437" rIns="71437" bIns="71437" numCol="1" anchor="ctr">
              <a:noAutofit/>
            </a:bodyPr>
            <a:lstStyle/>
            <a:p>
              <a:pPr defTabSz="821531">
                <a:defRPr sz="3000">
                  <a:solidFill>
                    <a:srgbClr val="000000"/>
                  </a:solidFill>
                  <a:latin typeface="Helvetica Neue Medium"/>
                  <a:ea typeface="Helvetica Neue Medium"/>
                  <a:cs typeface="Helvetica Neue Medium"/>
                  <a:sym typeface="Helvetica Neue Medium"/>
                </a:defRPr>
              </a:pPr>
              <a:endParaRPr/>
            </a:p>
          </p:txBody>
        </p:sp>
        <p:sp>
          <p:nvSpPr>
            <p:cNvPr id="486" name="Resources, Size, Number…"/>
            <p:cNvSpPr txBox="1"/>
            <p:nvPr/>
          </p:nvSpPr>
          <p:spPr>
            <a:xfrm>
              <a:off x="108124" y="215182"/>
              <a:ext cx="2748817" cy="197579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numCol="1" anchor="ctr">
              <a:noAutofit/>
            </a:bodyPr>
            <a:lstStyle/>
            <a:p>
              <a:pPr>
                <a:defRPr b="1"/>
              </a:pPr>
              <a:r>
                <a:t>Resources, Size, Number</a:t>
              </a:r>
            </a:p>
            <a:p>
              <a:pPr>
                <a:defRPr b="1"/>
              </a:pPr>
              <a:r>
                <a:t>Best Practices</a:t>
              </a:r>
            </a:p>
          </p:txBody>
        </p:sp>
      </p:grpSp>
      <p:sp>
        <p:nvSpPr>
          <p:cNvPr id="488" name="Circle"/>
          <p:cNvSpPr/>
          <p:nvPr/>
        </p:nvSpPr>
        <p:spPr>
          <a:xfrm>
            <a:off x="10758922" y="3553855"/>
            <a:ext cx="1270001" cy="1270001"/>
          </a:xfrm>
          <a:prstGeom prst="ellipse">
            <a:avLst/>
          </a:prstGeom>
          <a:solidFill>
            <a:srgbClr val="00A1FF"/>
          </a:solidFill>
          <a:ln w="12700">
            <a:miter lim="400000"/>
          </a:ln>
        </p:spPr>
        <p:txBody>
          <a:bodyPr lIns="71437" tIns="71437" rIns="71437" bIns="71437" anchor="ctr"/>
          <a:lstStyle/>
          <a:p>
            <a:pPr defTabSz="821531">
              <a:defRPr sz="3000">
                <a:solidFill>
                  <a:srgbClr val="000000"/>
                </a:solidFill>
                <a:latin typeface="Helvetica Neue Medium"/>
                <a:ea typeface="Helvetica Neue Medium"/>
                <a:cs typeface="Helvetica Neue Medium"/>
                <a:sym typeface="Helvetica Neue Medium"/>
              </a:defRPr>
            </a:pPr>
            <a:endParaRPr/>
          </a:p>
        </p:txBody>
      </p:sp>
      <p:sp>
        <p:nvSpPr>
          <p:cNvPr id="489" name="Circle"/>
          <p:cNvSpPr/>
          <p:nvPr/>
        </p:nvSpPr>
        <p:spPr>
          <a:xfrm>
            <a:off x="6745722" y="6486520"/>
            <a:ext cx="1270001" cy="1270001"/>
          </a:xfrm>
          <a:prstGeom prst="ellipse">
            <a:avLst/>
          </a:prstGeom>
          <a:solidFill>
            <a:srgbClr val="00A1FF"/>
          </a:solidFill>
          <a:ln w="12700">
            <a:miter lim="400000"/>
          </a:ln>
        </p:spPr>
        <p:txBody>
          <a:bodyPr lIns="71437" tIns="71437" rIns="71437" bIns="71437" anchor="ctr"/>
          <a:lstStyle/>
          <a:p>
            <a:pPr defTabSz="821531">
              <a:defRPr sz="3000">
                <a:solidFill>
                  <a:srgbClr val="000000"/>
                </a:solidFill>
                <a:latin typeface="Helvetica Neue Medium"/>
                <a:ea typeface="Helvetica Neue Medium"/>
                <a:cs typeface="Helvetica Neue Medium"/>
                <a:sym typeface="Helvetica Neue Medium"/>
              </a:defRPr>
            </a:pPr>
            <a:endParaRPr/>
          </a:p>
        </p:txBody>
      </p:sp>
      <p:sp>
        <p:nvSpPr>
          <p:cNvPr id="490" name="COST06…"/>
          <p:cNvSpPr txBox="1"/>
          <p:nvPr/>
        </p:nvSpPr>
        <p:spPr>
          <a:xfrm>
            <a:off x="6720525" y="6711235"/>
            <a:ext cx="1320395" cy="82057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p>
            <a:pPr>
              <a:defRPr b="1"/>
            </a:pPr>
            <a:r>
              <a:t>COST06 </a:t>
            </a:r>
          </a:p>
          <a:p>
            <a:pPr>
              <a:defRPr b="1"/>
            </a:pPr>
            <a:r>
              <a:t>BP01</a:t>
            </a:r>
          </a:p>
        </p:txBody>
      </p:sp>
      <p:sp>
        <p:nvSpPr>
          <p:cNvPr id="491" name="COST06…"/>
          <p:cNvSpPr txBox="1"/>
          <p:nvPr/>
        </p:nvSpPr>
        <p:spPr>
          <a:xfrm>
            <a:off x="10733725" y="3778569"/>
            <a:ext cx="1320395" cy="82057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p>
            <a:pPr>
              <a:defRPr b="1"/>
            </a:pPr>
            <a:r>
              <a:t>COST06 </a:t>
            </a:r>
          </a:p>
          <a:p>
            <a:pPr>
              <a:defRPr b="1"/>
            </a:pPr>
            <a:r>
              <a:t>BP02</a:t>
            </a:r>
          </a:p>
        </p:txBody>
      </p:sp>
      <p:grpSp>
        <p:nvGrpSpPr>
          <p:cNvPr id="494" name="Group"/>
          <p:cNvGrpSpPr/>
          <p:nvPr/>
        </p:nvGrpSpPr>
        <p:grpSpPr>
          <a:xfrm>
            <a:off x="11557000" y="9157677"/>
            <a:ext cx="1270000" cy="1270001"/>
            <a:chOff x="0" y="0"/>
            <a:chExt cx="1270000" cy="1270000"/>
          </a:xfrm>
        </p:grpSpPr>
        <p:sp>
          <p:nvSpPr>
            <p:cNvPr id="492" name="Circle"/>
            <p:cNvSpPr/>
            <p:nvPr/>
          </p:nvSpPr>
          <p:spPr>
            <a:xfrm>
              <a:off x="0" y="0"/>
              <a:ext cx="1270000" cy="1270000"/>
            </a:xfrm>
            <a:prstGeom prst="ellipse">
              <a:avLst/>
            </a:prstGeom>
            <a:solidFill>
              <a:schemeClr val="accent4">
                <a:hueOff val="-476017"/>
                <a:lumOff val="-10042"/>
              </a:schemeClr>
            </a:solidFill>
            <a:ln w="12700" cap="flat">
              <a:noFill/>
              <a:miter lim="400000"/>
            </a:ln>
            <a:effectLst/>
          </p:spPr>
          <p:txBody>
            <a:bodyPr wrap="square" lIns="71437" tIns="71437" rIns="71437" bIns="71437" numCol="1" anchor="ctr">
              <a:noAutofit/>
            </a:bodyPr>
            <a:lstStyle/>
            <a:p>
              <a:pPr defTabSz="821531">
                <a:defRPr sz="3000">
                  <a:solidFill>
                    <a:srgbClr val="000000"/>
                  </a:solidFill>
                  <a:latin typeface="Helvetica Neue Medium"/>
                  <a:ea typeface="Helvetica Neue Medium"/>
                  <a:cs typeface="Helvetica Neue Medium"/>
                  <a:sym typeface="Helvetica Neue Medium"/>
                </a:defRPr>
              </a:pPr>
              <a:endParaRPr/>
            </a:p>
          </p:txBody>
        </p:sp>
        <p:sp>
          <p:nvSpPr>
            <p:cNvPr id="493" name="COST06…"/>
            <p:cNvSpPr txBox="1"/>
            <p:nvPr/>
          </p:nvSpPr>
          <p:spPr>
            <a:xfrm>
              <a:off x="13639" y="224714"/>
              <a:ext cx="1242722" cy="82057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numCol="1" anchor="ctr">
              <a:spAutoFit/>
            </a:bodyPr>
            <a:lstStyle/>
            <a:p>
              <a:pPr>
                <a:defRPr b="1"/>
              </a:pPr>
              <a:r>
                <a:t>COST06</a:t>
              </a:r>
            </a:p>
            <a:p>
              <a:pPr>
                <a:defRPr b="1"/>
              </a:pPr>
              <a:r>
                <a:t>BP03</a:t>
              </a:r>
            </a:p>
          </p:txBody>
        </p:sp>
      </p:grpSp>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6" name="Rectangle"/>
          <p:cNvSpPr/>
          <p:nvPr/>
        </p:nvSpPr>
        <p:spPr>
          <a:xfrm>
            <a:off x="3045042" y="951962"/>
            <a:ext cx="3302001" cy="11812076"/>
          </a:xfrm>
          <a:prstGeom prst="rect">
            <a:avLst/>
          </a:prstGeom>
          <a:solidFill>
            <a:srgbClr val="003462"/>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a:p>
        </p:txBody>
      </p:sp>
      <p:sp>
        <p:nvSpPr>
          <p:cNvPr id="497" name="Design Principles"/>
          <p:cNvSpPr txBox="1">
            <a:spLocks noGrp="1"/>
          </p:cNvSpPr>
          <p:nvPr>
            <p:ph type="title" idx="4294967295"/>
          </p:nvPr>
        </p:nvSpPr>
        <p:spPr>
          <a:xfrm>
            <a:off x="3048216" y="1145381"/>
            <a:ext cx="3302001" cy="1270001"/>
          </a:xfrm>
          <a:prstGeom prst="rect">
            <a:avLst/>
          </a:prstGeom>
        </p:spPr>
        <p:txBody>
          <a:bodyPr lIns="71437" tIns="71437" rIns="71437" bIns="71437" anchor="ctr"/>
          <a:lstStyle>
            <a:lvl1pPr defTabSz="2438339">
              <a:lnSpc>
                <a:spcPct val="80000"/>
              </a:lnSpc>
              <a:defRPr sz="3200" spc="-64">
                <a:solidFill>
                  <a:srgbClr val="FFFFFF"/>
                </a:solidFill>
                <a:latin typeface="Avenir Book"/>
                <a:ea typeface="Avenir Book"/>
                <a:cs typeface="Avenir Book"/>
                <a:sym typeface="Avenir Book"/>
              </a:defRPr>
            </a:lvl1pPr>
          </a:lstStyle>
          <a:p>
            <a:r>
              <a:t>Design Principles</a:t>
            </a:r>
          </a:p>
        </p:txBody>
      </p:sp>
      <p:sp>
        <p:nvSpPr>
          <p:cNvPr id="498" name="Rectangle"/>
          <p:cNvSpPr/>
          <p:nvPr/>
        </p:nvSpPr>
        <p:spPr>
          <a:xfrm>
            <a:off x="3937217" y="2413000"/>
            <a:ext cx="1524001" cy="63500"/>
          </a:xfrm>
          <a:prstGeom prst="rect">
            <a:avLst/>
          </a:prstGeom>
          <a:solidFill>
            <a:srgbClr val="04B4DB"/>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a:p>
        </p:txBody>
      </p:sp>
      <p:sp>
        <p:nvSpPr>
          <p:cNvPr id="499" name="Cloud Financial…"/>
          <p:cNvSpPr txBox="1"/>
          <p:nvPr/>
        </p:nvSpPr>
        <p:spPr>
          <a:xfrm>
            <a:off x="3045042" y="2878432"/>
            <a:ext cx="3302001" cy="1270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normAutofit/>
          </a:bodyPr>
          <a:lstStyle/>
          <a:p>
            <a:pPr>
              <a:lnSpc>
                <a:spcPct val="80000"/>
              </a:lnSpc>
              <a:defRPr sz="3200" spc="-64">
                <a:solidFill>
                  <a:srgbClr val="929292"/>
                </a:solidFill>
                <a:latin typeface="Avenir Heavy"/>
                <a:ea typeface="Avenir Heavy"/>
                <a:cs typeface="Avenir Heavy"/>
                <a:sym typeface="Avenir Heavy"/>
              </a:defRPr>
            </a:pPr>
            <a:r>
              <a:t>Cloud Financial </a:t>
            </a:r>
          </a:p>
          <a:p>
            <a:pPr>
              <a:lnSpc>
                <a:spcPct val="80000"/>
              </a:lnSpc>
              <a:defRPr sz="3200" spc="-64">
                <a:solidFill>
                  <a:srgbClr val="929292"/>
                </a:solidFill>
                <a:latin typeface="Avenir Heavy"/>
                <a:ea typeface="Avenir Heavy"/>
                <a:cs typeface="Avenir Heavy"/>
                <a:sym typeface="Avenir Heavy"/>
              </a:defRPr>
            </a:pPr>
            <a:r>
              <a:t>Management</a:t>
            </a:r>
          </a:p>
        </p:txBody>
      </p:sp>
      <p:sp>
        <p:nvSpPr>
          <p:cNvPr id="500" name="“Elevate The Cloud Game” - Stoisavljević Aleksandar @ 2023"/>
          <p:cNvSpPr txBox="1"/>
          <p:nvPr/>
        </p:nvSpPr>
        <p:spPr>
          <a:xfrm>
            <a:off x="13525499" y="12319000"/>
            <a:ext cx="7785152" cy="5238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a:defRPr>
                <a:latin typeface="Avenir Book"/>
                <a:ea typeface="Avenir Book"/>
                <a:cs typeface="Avenir Book"/>
                <a:sym typeface="Avenir Book"/>
              </a:defRPr>
            </a:lvl1pPr>
          </a:lstStyle>
          <a:p>
            <a:r>
              <a:t>“Elevate The Cloud Game” - Stoisavljević Aleksandar @ 2023</a:t>
            </a:r>
          </a:p>
        </p:txBody>
      </p:sp>
      <p:sp>
        <p:nvSpPr>
          <p:cNvPr id="501" name="Expenditure and usage awareness"/>
          <p:cNvSpPr txBox="1"/>
          <p:nvPr/>
        </p:nvSpPr>
        <p:spPr>
          <a:xfrm>
            <a:off x="3045042" y="4611484"/>
            <a:ext cx="3302001" cy="1270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normAutofit/>
          </a:bodyPr>
          <a:lstStyle>
            <a:lvl1pPr>
              <a:lnSpc>
                <a:spcPct val="80000"/>
              </a:lnSpc>
              <a:defRPr sz="3200" spc="-64">
                <a:solidFill>
                  <a:srgbClr val="929292"/>
                </a:solidFill>
                <a:latin typeface="Avenir Heavy"/>
                <a:ea typeface="Avenir Heavy"/>
                <a:cs typeface="Avenir Heavy"/>
                <a:sym typeface="Avenir Heavy"/>
              </a:defRPr>
            </a:lvl1pPr>
          </a:lstStyle>
          <a:p>
            <a:r>
              <a:t>Expenditure and usage awareness</a:t>
            </a:r>
          </a:p>
        </p:txBody>
      </p:sp>
      <p:sp>
        <p:nvSpPr>
          <p:cNvPr id="502" name="Cost effective resources"/>
          <p:cNvSpPr txBox="1"/>
          <p:nvPr/>
        </p:nvSpPr>
        <p:spPr>
          <a:xfrm>
            <a:off x="3045042" y="6344535"/>
            <a:ext cx="3302001" cy="1270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normAutofit/>
          </a:bodyPr>
          <a:lstStyle>
            <a:lvl1pPr>
              <a:lnSpc>
                <a:spcPct val="80000"/>
              </a:lnSpc>
              <a:defRPr sz="3200" spc="-64">
                <a:solidFill>
                  <a:srgbClr val="FFFFFF"/>
                </a:solidFill>
                <a:latin typeface="Avenir Heavy"/>
                <a:ea typeface="Avenir Heavy"/>
                <a:cs typeface="Avenir Heavy"/>
                <a:sym typeface="Avenir Heavy"/>
              </a:defRPr>
            </a:lvl1pPr>
          </a:lstStyle>
          <a:p>
            <a:r>
              <a:t>Cost effective resources</a:t>
            </a:r>
          </a:p>
        </p:txBody>
      </p:sp>
      <p:sp>
        <p:nvSpPr>
          <p:cNvPr id="503" name="Select the best pricing model (items: 5)"/>
          <p:cNvSpPr txBox="1"/>
          <p:nvPr/>
        </p:nvSpPr>
        <p:spPr>
          <a:xfrm>
            <a:off x="6724947" y="1378743"/>
            <a:ext cx="13695945" cy="8032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spAutoFit/>
          </a:bodyPr>
          <a:lstStyle>
            <a:lvl1pPr algn="l">
              <a:defRPr sz="3800">
                <a:solidFill>
                  <a:schemeClr val="accent1">
                    <a:hueOff val="114395"/>
                    <a:lumOff val="-24975"/>
                  </a:schemeClr>
                </a:solidFill>
                <a:latin typeface="Avenir Heavy"/>
                <a:ea typeface="Avenir Heavy"/>
                <a:cs typeface="Avenir Heavy"/>
                <a:sym typeface="Avenir Heavy"/>
              </a:defRPr>
            </a:lvl1pPr>
          </a:lstStyle>
          <a:p>
            <a:r>
              <a:t>Select the best pricing model (items: 5)</a:t>
            </a:r>
          </a:p>
        </p:txBody>
      </p:sp>
      <p:sp>
        <p:nvSpPr>
          <p:cNvPr id="504" name="COST07 - BP01 - Perform pricing model…"/>
          <p:cNvSpPr txBox="1"/>
          <p:nvPr/>
        </p:nvSpPr>
        <p:spPr>
          <a:xfrm>
            <a:off x="16317968" y="2582118"/>
            <a:ext cx="5289551" cy="82085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p>
            <a:pPr algn="l"/>
            <a:r>
              <a:t>COST07 - BP01 - Perform pricing model </a:t>
            </a:r>
          </a:p>
          <a:p>
            <a:pPr algn="l"/>
            <a:r>
              <a:t>analysis</a:t>
            </a:r>
          </a:p>
        </p:txBody>
      </p:sp>
      <p:sp>
        <p:nvSpPr>
          <p:cNvPr id="505" name="COST07 - BP02 - Implement regions…"/>
          <p:cNvSpPr txBox="1"/>
          <p:nvPr/>
        </p:nvSpPr>
        <p:spPr>
          <a:xfrm>
            <a:off x="16309500" y="3804903"/>
            <a:ext cx="4824350" cy="82085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p>
            <a:pPr algn="l"/>
            <a:r>
              <a:t>COST07 - BP02 - Implement regions </a:t>
            </a:r>
          </a:p>
          <a:p>
            <a:pPr algn="l"/>
            <a:r>
              <a:t>based on cost</a:t>
            </a:r>
          </a:p>
        </p:txBody>
      </p:sp>
      <p:sp>
        <p:nvSpPr>
          <p:cNvPr id="506" name="COST07 - BP03 - Select third-party…"/>
          <p:cNvSpPr txBox="1"/>
          <p:nvPr/>
        </p:nvSpPr>
        <p:spPr>
          <a:xfrm>
            <a:off x="16313689" y="5067511"/>
            <a:ext cx="4710355" cy="82085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p>
            <a:pPr algn="l"/>
            <a:r>
              <a:t>COST07 - BP03 - Select third-party </a:t>
            </a:r>
          </a:p>
          <a:p>
            <a:pPr algn="l"/>
            <a:r>
              <a:t>agreements with cost-efficient terms</a:t>
            </a:r>
          </a:p>
        </p:txBody>
      </p:sp>
      <p:sp>
        <p:nvSpPr>
          <p:cNvPr id="507" name="COST07 - BP04 - Implement pricing models…"/>
          <p:cNvSpPr txBox="1"/>
          <p:nvPr/>
        </p:nvSpPr>
        <p:spPr>
          <a:xfrm>
            <a:off x="16307810" y="6330120"/>
            <a:ext cx="5750841" cy="116375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p>
            <a:pPr algn="l"/>
            <a:r>
              <a:t>COST07 - BP04 - Implement pricing models </a:t>
            </a:r>
          </a:p>
          <a:p>
            <a:pPr algn="l"/>
            <a:r>
              <a:t>for all the components of this </a:t>
            </a:r>
          </a:p>
          <a:p>
            <a:pPr algn="l"/>
            <a:r>
              <a:t>workload</a:t>
            </a:r>
          </a:p>
        </p:txBody>
      </p:sp>
      <p:sp>
        <p:nvSpPr>
          <p:cNvPr id="508" name="COST07 - BP05 - Perform pricing model…"/>
          <p:cNvSpPr txBox="1"/>
          <p:nvPr/>
        </p:nvSpPr>
        <p:spPr>
          <a:xfrm>
            <a:off x="16317968" y="7935629"/>
            <a:ext cx="5289551" cy="116375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p>
            <a:pPr algn="l"/>
            <a:r>
              <a:t>COST07 - BP05 - Perform pricing model </a:t>
            </a:r>
          </a:p>
          <a:p>
            <a:pPr algn="l"/>
            <a:r>
              <a:t>analysis at the management </a:t>
            </a:r>
          </a:p>
          <a:p>
            <a:pPr algn="l"/>
            <a:r>
              <a:t>account level</a:t>
            </a:r>
          </a:p>
        </p:txBody>
      </p:sp>
      <p:grpSp>
        <p:nvGrpSpPr>
          <p:cNvPr id="511" name="Group"/>
          <p:cNvGrpSpPr/>
          <p:nvPr/>
        </p:nvGrpSpPr>
        <p:grpSpPr>
          <a:xfrm>
            <a:off x="9211339" y="5669065"/>
            <a:ext cx="2713430" cy="2418687"/>
            <a:chOff x="0" y="0"/>
            <a:chExt cx="2713428" cy="2418685"/>
          </a:xfrm>
        </p:grpSpPr>
        <p:sp>
          <p:nvSpPr>
            <p:cNvPr id="509" name="Hexagon"/>
            <p:cNvSpPr/>
            <p:nvPr/>
          </p:nvSpPr>
          <p:spPr>
            <a:xfrm rot="16200000">
              <a:off x="147371" y="-147372"/>
              <a:ext cx="2418687" cy="2713430"/>
            </a:xfrm>
            <a:custGeom>
              <a:avLst/>
              <a:gdLst/>
              <a:ahLst/>
              <a:cxnLst>
                <a:cxn ang="0">
                  <a:pos x="wd2" y="hd2"/>
                </a:cxn>
                <a:cxn ang="5400000">
                  <a:pos x="wd2" y="hd2"/>
                </a:cxn>
                <a:cxn ang="10800000">
                  <a:pos x="wd2" y="hd2"/>
                </a:cxn>
                <a:cxn ang="16200000">
                  <a:pos x="wd2" y="hd2"/>
                </a:cxn>
              </a:cxnLst>
              <a:rect l="0" t="0" r="r" b="b"/>
              <a:pathLst>
                <a:path w="21600" h="21600" extrusionOk="0">
                  <a:moveTo>
                    <a:pt x="10762" y="0"/>
                  </a:moveTo>
                  <a:lnTo>
                    <a:pt x="21600" y="5487"/>
                  </a:lnTo>
                  <a:lnTo>
                    <a:pt x="21571" y="16201"/>
                  </a:lnTo>
                  <a:lnTo>
                    <a:pt x="10764" y="21600"/>
                  </a:lnTo>
                  <a:lnTo>
                    <a:pt x="13" y="16243"/>
                  </a:lnTo>
                  <a:lnTo>
                    <a:pt x="0" y="5425"/>
                  </a:lnTo>
                  <a:lnTo>
                    <a:pt x="10762" y="0"/>
                  </a:lnTo>
                  <a:close/>
                </a:path>
              </a:pathLst>
            </a:custGeom>
            <a:solidFill>
              <a:schemeClr val="accent4">
                <a:hueOff val="-476017"/>
                <a:lumOff val="-10042"/>
              </a:schemeClr>
            </a:solidFill>
            <a:ln w="12700" cap="flat">
              <a:noFill/>
              <a:miter lim="400000"/>
            </a:ln>
            <a:effectLst/>
          </p:spPr>
          <p:txBody>
            <a:bodyPr wrap="square" lIns="71437" tIns="71437" rIns="71437" bIns="71437" numCol="1" anchor="ctr">
              <a:noAutofit/>
            </a:bodyPr>
            <a:lstStyle/>
            <a:p>
              <a:pPr defTabSz="821531">
                <a:defRPr sz="3000">
                  <a:solidFill>
                    <a:srgbClr val="000000"/>
                  </a:solidFill>
                  <a:latin typeface="Helvetica Neue Medium"/>
                  <a:ea typeface="Helvetica Neue Medium"/>
                  <a:cs typeface="Helvetica Neue Medium"/>
                  <a:sym typeface="Helvetica Neue Medium"/>
                </a:defRPr>
              </a:pPr>
              <a:endParaRPr/>
            </a:p>
          </p:txBody>
        </p:sp>
        <p:sp>
          <p:nvSpPr>
            <p:cNvPr id="510" name="Pricing Model…"/>
            <p:cNvSpPr txBox="1"/>
            <p:nvPr/>
          </p:nvSpPr>
          <p:spPr>
            <a:xfrm>
              <a:off x="97848" y="194732"/>
              <a:ext cx="2487583" cy="178802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numCol="1" anchor="ctr">
              <a:noAutofit/>
            </a:bodyPr>
            <a:lstStyle/>
            <a:p>
              <a:pPr>
                <a:defRPr b="1"/>
              </a:pPr>
              <a:r>
                <a:t>Pricing Model</a:t>
              </a:r>
            </a:p>
            <a:p>
              <a:pPr>
                <a:defRPr b="1"/>
              </a:pPr>
              <a:r>
                <a:t>Best Practices</a:t>
              </a:r>
            </a:p>
          </p:txBody>
        </p:sp>
      </p:grpSp>
      <p:sp>
        <p:nvSpPr>
          <p:cNvPr id="512" name="Circle"/>
          <p:cNvSpPr/>
          <p:nvPr/>
        </p:nvSpPr>
        <p:spPr>
          <a:xfrm>
            <a:off x="8015722" y="4031666"/>
            <a:ext cx="1270001" cy="1270001"/>
          </a:xfrm>
          <a:prstGeom prst="ellipse">
            <a:avLst/>
          </a:prstGeom>
          <a:solidFill>
            <a:schemeClr val="accent4">
              <a:hueOff val="-476017"/>
              <a:lumOff val="-10042"/>
            </a:schemeClr>
          </a:solidFill>
          <a:ln w="12700">
            <a:miter lim="400000"/>
          </a:ln>
        </p:spPr>
        <p:txBody>
          <a:bodyPr lIns="71437" tIns="71437" rIns="71437" bIns="71437" anchor="ctr"/>
          <a:lstStyle/>
          <a:p>
            <a:pPr defTabSz="821531">
              <a:defRPr sz="3000">
                <a:solidFill>
                  <a:srgbClr val="000000"/>
                </a:solidFill>
                <a:latin typeface="Helvetica Neue Medium"/>
                <a:ea typeface="Helvetica Neue Medium"/>
                <a:cs typeface="Helvetica Neue Medium"/>
                <a:sym typeface="Helvetica Neue Medium"/>
              </a:defRPr>
            </a:pPr>
            <a:endParaRPr/>
          </a:p>
        </p:txBody>
      </p:sp>
      <p:sp>
        <p:nvSpPr>
          <p:cNvPr id="513" name="Circle"/>
          <p:cNvSpPr/>
          <p:nvPr/>
        </p:nvSpPr>
        <p:spPr>
          <a:xfrm>
            <a:off x="11800322" y="4031666"/>
            <a:ext cx="1270001" cy="1270001"/>
          </a:xfrm>
          <a:prstGeom prst="ellipse">
            <a:avLst/>
          </a:prstGeom>
          <a:solidFill>
            <a:srgbClr val="00A1FF"/>
          </a:solidFill>
          <a:ln w="12700">
            <a:miter lim="400000"/>
          </a:ln>
        </p:spPr>
        <p:txBody>
          <a:bodyPr lIns="71437" tIns="71437" rIns="71437" bIns="71437" anchor="ctr"/>
          <a:lstStyle/>
          <a:p>
            <a:pPr defTabSz="821531">
              <a:defRPr sz="3000">
                <a:solidFill>
                  <a:srgbClr val="000000"/>
                </a:solidFill>
                <a:latin typeface="Helvetica Neue Medium"/>
                <a:ea typeface="Helvetica Neue Medium"/>
                <a:cs typeface="Helvetica Neue Medium"/>
                <a:sym typeface="Helvetica Neue Medium"/>
              </a:defRPr>
            </a:pPr>
            <a:endParaRPr/>
          </a:p>
        </p:txBody>
      </p:sp>
      <p:sp>
        <p:nvSpPr>
          <p:cNvPr id="514" name="Circle"/>
          <p:cNvSpPr/>
          <p:nvPr/>
        </p:nvSpPr>
        <p:spPr>
          <a:xfrm>
            <a:off x="9438122" y="9060866"/>
            <a:ext cx="1270001" cy="1270001"/>
          </a:xfrm>
          <a:prstGeom prst="ellipse">
            <a:avLst/>
          </a:prstGeom>
          <a:solidFill>
            <a:srgbClr val="00A1FF"/>
          </a:solidFill>
          <a:ln w="12700">
            <a:miter lim="400000"/>
          </a:ln>
        </p:spPr>
        <p:txBody>
          <a:bodyPr lIns="71437" tIns="71437" rIns="71437" bIns="71437" anchor="ctr"/>
          <a:lstStyle/>
          <a:p>
            <a:pPr defTabSz="821531">
              <a:defRPr sz="3000">
                <a:solidFill>
                  <a:srgbClr val="000000"/>
                </a:solidFill>
                <a:latin typeface="Helvetica Neue Medium"/>
                <a:ea typeface="Helvetica Neue Medium"/>
                <a:cs typeface="Helvetica Neue Medium"/>
                <a:sym typeface="Helvetica Neue Medium"/>
              </a:defRPr>
            </a:pPr>
            <a:endParaRPr/>
          </a:p>
        </p:txBody>
      </p:sp>
      <p:sp>
        <p:nvSpPr>
          <p:cNvPr id="515" name="Circle"/>
          <p:cNvSpPr/>
          <p:nvPr/>
        </p:nvSpPr>
        <p:spPr>
          <a:xfrm>
            <a:off x="6745722" y="6486520"/>
            <a:ext cx="1270001" cy="1270001"/>
          </a:xfrm>
          <a:prstGeom prst="ellipse">
            <a:avLst/>
          </a:prstGeom>
          <a:solidFill>
            <a:srgbClr val="00A1FF"/>
          </a:solidFill>
          <a:ln w="12700">
            <a:miter lim="400000"/>
          </a:ln>
        </p:spPr>
        <p:txBody>
          <a:bodyPr lIns="71437" tIns="71437" rIns="71437" bIns="71437" anchor="ctr"/>
          <a:lstStyle/>
          <a:p>
            <a:pPr defTabSz="821531">
              <a:defRPr sz="3000">
                <a:solidFill>
                  <a:srgbClr val="000000"/>
                </a:solidFill>
                <a:latin typeface="Helvetica Neue Medium"/>
                <a:ea typeface="Helvetica Neue Medium"/>
                <a:cs typeface="Helvetica Neue Medium"/>
                <a:sym typeface="Helvetica Neue Medium"/>
              </a:defRPr>
            </a:pPr>
            <a:endParaRPr/>
          </a:p>
        </p:txBody>
      </p:sp>
      <p:sp>
        <p:nvSpPr>
          <p:cNvPr id="516" name="Circle"/>
          <p:cNvSpPr/>
          <p:nvPr/>
        </p:nvSpPr>
        <p:spPr>
          <a:xfrm>
            <a:off x="12384522" y="7457263"/>
            <a:ext cx="1270001" cy="1270001"/>
          </a:xfrm>
          <a:prstGeom prst="ellipse">
            <a:avLst/>
          </a:prstGeom>
          <a:solidFill>
            <a:srgbClr val="00A1FF"/>
          </a:solidFill>
          <a:ln w="12700">
            <a:miter lim="400000"/>
          </a:ln>
        </p:spPr>
        <p:txBody>
          <a:bodyPr lIns="71437" tIns="71437" rIns="71437" bIns="71437" anchor="ctr"/>
          <a:lstStyle/>
          <a:p>
            <a:pPr defTabSz="821531">
              <a:defRPr sz="3000">
                <a:solidFill>
                  <a:srgbClr val="000000"/>
                </a:solidFill>
                <a:latin typeface="Helvetica Neue Medium"/>
                <a:ea typeface="Helvetica Neue Medium"/>
                <a:cs typeface="Helvetica Neue Medium"/>
                <a:sym typeface="Helvetica Neue Medium"/>
              </a:defRPr>
            </a:pPr>
            <a:endParaRPr/>
          </a:p>
        </p:txBody>
      </p:sp>
      <p:sp>
        <p:nvSpPr>
          <p:cNvPr id="517" name="COST07…"/>
          <p:cNvSpPr txBox="1"/>
          <p:nvPr/>
        </p:nvSpPr>
        <p:spPr>
          <a:xfrm>
            <a:off x="6720525" y="6711235"/>
            <a:ext cx="1320395" cy="82057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p>
            <a:pPr>
              <a:defRPr b="1"/>
            </a:pPr>
            <a:r>
              <a:t>COST07 </a:t>
            </a:r>
          </a:p>
          <a:p>
            <a:pPr>
              <a:defRPr b="1"/>
            </a:pPr>
            <a:r>
              <a:t>BP01</a:t>
            </a:r>
          </a:p>
        </p:txBody>
      </p:sp>
      <p:sp>
        <p:nvSpPr>
          <p:cNvPr id="518" name="COST07…"/>
          <p:cNvSpPr txBox="1"/>
          <p:nvPr/>
        </p:nvSpPr>
        <p:spPr>
          <a:xfrm>
            <a:off x="7990525" y="4256381"/>
            <a:ext cx="1320395" cy="82057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p>
            <a:pPr>
              <a:defRPr b="1"/>
            </a:pPr>
            <a:r>
              <a:t>COST07 </a:t>
            </a:r>
          </a:p>
          <a:p>
            <a:pPr>
              <a:defRPr b="1"/>
            </a:pPr>
            <a:r>
              <a:t>BP02</a:t>
            </a:r>
          </a:p>
        </p:txBody>
      </p:sp>
      <p:sp>
        <p:nvSpPr>
          <p:cNvPr id="519" name="COST07…"/>
          <p:cNvSpPr txBox="1"/>
          <p:nvPr/>
        </p:nvSpPr>
        <p:spPr>
          <a:xfrm>
            <a:off x="11775125" y="4256381"/>
            <a:ext cx="1320395" cy="82057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p>
            <a:pPr>
              <a:defRPr b="1"/>
            </a:pPr>
            <a:r>
              <a:t>COST07 </a:t>
            </a:r>
          </a:p>
          <a:p>
            <a:pPr>
              <a:defRPr b="1"/>
            </a:pPr>
            <a:r>
              <a:t>BP03</a:t>
            </a:r>
          </a:p>
        </p:txBody>
      </p:sp>
      <p:sp>
        <p:nvSpPr>
          <p:cNvPr id="520" name="COST07…"/>
          <p:cNvSpPr txBox="1"/>
          <p:nvPr/>
        </p:nvSpPr>
        <p:spPr>
          <a:xfrm>
            <a:off x="12359324" y="7681978"/>
            <a:ext cx="1320395" cy="82057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p>
            <a:pPr>
              <a:defRPr b="1"/>
            </a:pPr>
            <a:r>
              <a:t>COST07 </a:t>
            </a:r>
          </a:p>
          <a:p>
            <a:pPr>
              <a:defRPr b="1"/>
            </a:pPr>
            <a:r>
              <a:t>BP04</a:t>
            </a:r>
          </a:p>
        </p:txBody>
      </p:sp>
      <p:sp>
        <p:nvSpPr>
          <p:cNvPr id="521" name="COST07…"/>
          <p:cNvSpPr txBox="1"/>
          <p:nvPr/>
        </p:nvSpPr>
        <p:spPr>
          <a:xfrm>
            <a:off x="9451762" y="9285581"/>
            <a:ext cx="1242721" cy="82057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p>
            <a:pPr>
              <a:defRPr b="1"/>
            </a:pPr>
            <a:r>
              <a:t>COST07</a:t>
            </a:r>
          </a:p>
          <a:p>
            <a:pPr>
              <a:defRPr b="1"/>
            </a:pPr>
            <a:r>
              <a:t>BP05</a:t>
            </a:r>
          </a:p>
        </p:txBody>
      </p:sp>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3" name="Rectangle"/>
          <p:cNvSpPr/>
          <p:nvPr/>
        </p:nvSpPr>
        <p:spPr>
          <a:xfrm>
            <a:off x="3045042" y="951962"/>
            <a:ext cx="3302001" cy="11812076"/>
          </a:xfrm>
          <a:prstGeom prst="rect">
            <a:avLst/>
          </a:prstGeom>
          <a:solidFill>
            <a:srgbClr val="003462"/>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a:p>
        </p:txBody>
      </p:sp>
      <p:sp>
        <p:nvSpPr>
          <p:cNvPr id="524" name="Design Principles"/>
          <p:cNvSpPr txBox="1">
            <a:spLocks noGrp="1"/>
          </p:cNvSpPr>
          <p:nvPr>
            <p:ph type="title" idx="4294967295"/>
          </p:nvPr>
        </p:nvSpPr>
        <p:spPr>
          <a:xfrm>
            <a:off x="3048216" y="1145381"/>
            <a:ext cx="3302001" cy="1270001"/>
          </a:xfrm>
          <a:prstGeom prst="rect">
            <a:avLst/>
          </a:prstGeom>
        </p:spPr>
        <p:txBody>
          <a:bodyPr lIns="71437" tIns="71437" rIns="71437" bIns="71437" anchor="ctr"/>
          <a:lstStyle>
            <a:lvl1pPr defTabSz="2438339">
              <a:lnSpc>
                <a:spcPct val="80000"/>
              </a:lnSpc>
              <a:defRPr sz="3200" spc="-64">
                <a:solidFill>
                  <a:srgbClr val="FFFFFF"/>
                </a:solidFill>
                <a:latin typeface="Avenir Book"/>
                <a:ea typeface="Avenir Book"/>
                <a:cs typeface="Avenir Book"/>
                <a:sym typeface="Avenir Book"/>
              </a:defRPr>
            </a:lvl1pPr>
          </a:lstStyle>
          <a:p>
            <a:r>
              <a:t>Design Principles</a:t>
            </a:r>
          </a:p>
        </p:txBody>
      </p:sp>
      <p:sp>
        <p:nvSpPr>
          <p:cNvPr id="525" name="Rectangle"/>
          <p:cNvSpPr/>
          <p:nvPr/>
        </p:nvSpPr>
        <p:spPr>
          <a:xfrm>
            <a:off x="3937217" y="2413000"/>
            <a:ext cx="1524001" cy="63500"/>
          </a:xfrm>
          <a:prstGeom prst="rect">
            <a:avLst/>
          </a:prstGeom>
          <a:solidFill>
            <a:srgbClr val="04B4DB"/>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a:p>
        </p:txBody>
      </p:sp>
      <p:sp>
        <p:nvSpPr>
          <p:cNvPr id="526" name="Cloud Financial…"/>
          <p:cNvSpPr txBox="1"/>
          <p:nvPr/>
        </p:nvSpPr>
        <p:spPr>
          <a:xfrm>
            <a:off x="3045042" y="2878432"/>
            <a:ext cx="3302001" cy="1270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normAutofit/>
          </a:bodyPr>
          <a:lstStyle/>
          <a:p>
            <a:pPr>
              <a:lnSpc>
                <a:spcPct val="80000"/>
              </a:lnSpc>
              <a:defRPr sz="3200" spc="-64">
                <a:solidFill>
                  <a:srgbClr val="929292"/>
                </a:solidFill>
                <a:latin typeface="Avenir Heavy"/>
                <a:ea typeface="Avenir Heavy"/>
                <a:cs typeface="Avenir Heavy"/>
                <a:sym typeface="Avenir Heavy"/>
              </a:defRPr>
            </a:pPr>
            <a:r>
              <a:t>Cloud Financial </a:t>
            </a:r>
          </a:p>
          <a:p>
            <a:pPr>
              <a:lnSpc>
                <a:spcPct val="80000"/>
              </a:lnSpc>
              <a:defRPr sz="3200" spc="-64">
                <a:solidFill>
                  <a:srgbClr val="929292"/>
                </a:solidFill>
                <a:latin typeface="Avenir Heavy"/>
                <a:ea typeface="Avenir Heavy"/>
                <a:cs typeface="Avenir Heavy"/>
                <a:sym typeface="Avenir Heavy"/>
              </a:defRPr>
            </a:pPr>
            <a:r>
              <a:t>Management</a:t>
            </a:r>
          </a:p>
        </p:txBody>
      </p:sp>
      <p:sp>
        <p:nvSpPr>
          <p:cNvPr id="527" name="“Elevate The Cloud Game” - Stoisavljević Aleksandar @ 2023"/>
          <p:cNvSpPr txBox="1"/>
          <p:nvPr/>
        </p:nvSpPr>
        <p:spPr>
          <a:xfrm>
            <a:off x="13525499" y="12319000"/>
            <a:ext cx="7785152" cy="5238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a:defRPr>
                <a:latin typeface="Avenir Book"/>
                <a:ea typeface="Avenir Book"/>
                <a:cs typeface="Avenir Book"/>
                <a:sym typeface="Avenir Book"/>
              </a:defRPr>
            </a:lvl1pPr>
          </a:lstStyle>
          <a:p>
            <a:r>
              <a:t>“Elevate The Cloud Game” - Stoisavljević Aleksandar @ 2023</a:t>
            </a:r>
          </a:p>
        </p:txBody>
      </p:sp>
      <p:sp>
        <p:nvSpPr>
          <p:cNvPr id="528" name="Expenditure and usage awareness"/>
          <p:cNvSpPr txBox="1"/>
          <p:nvPr/>
        </p:nvSpPr>
        <p:spPr>
          <a:xfrm>
            <a:off x="3045042" y="4611484"/>
            <a:ext cx="3302001" cy="1270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normAutofit/>
          </a:bodyPr>
          <a:lstStyle>
            <a:lvl1pPr>
              <a:lnSpc>
                <a:spcPct val="80000"/>
              </a:lnSpc>
              <a:defRPr sz="3200" spc="-64">
                <a:solidFill>
                  <a:srgbClr val="929292"/>
                </a:solidFill>
                <a:latin typeface="Avenir Heavy"/>
                <a:ea typeface="Avenir Heavy"/>
                <a:cs typeface="Avenir Heavy"/>
                <a:sym typeface="Avenir Heavy"/>
              </a:defRPr>
            </a:lvl1pPr>
          </a:lstStyle>
          <a:p>
            <a:r>
              <a:t>Expenditure and usage awareness</a:t>
            </a:r>
          </a:p>
        </p:txBody>
      </p:sp>
      <p:sp>
        <p:nvSpPr>
          <p:cNvPr id="529" name="Cost effective resources"/>
          <p:cNvSpPr txBox="1"/>
          <p:nvPr/>
        </p:nvSpPr>
        <p:spPr>
          <a:xfrm>
            <a:off x="3045042" y="6344535"/>
            <a:ext cx="3302001" cy="1270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normAutofit/>
          </a:bodyPr>
          <a:lstStyle>
            <a:lvl1pPr>
              <a:lnSpc>
                <a:spcPct val="80000"/>
              </a:lnSpc>
              <a:defRPr sz="3200" spc="-64">
                <a:solidFill>
                  <a:srgbClr val="FFFFFF"/>
                </a:solidFill>
                <a:latin typeface="Avenir Heavy"/>
                <a:ea typeface="Avenir Heavy"/>
                <a:cs typeface="Avenir Heavy"/>
                <a:sym typeface="Avenir Heavy"/>
              </a:defRPr>
            </a:lvl1pPr>
          </a:lstStyle>
          <a:p>
            <a:r>
              <a:t>Cost effective resources</a:t>
            </a:r>
          </a:p>
        </p:txBody>
      </p:sp>
      <p:sp>
        <p:nvSpPr>
          <p:cNvPr id="530" name="COST08 - BP01 - Perform data transfer…"/>
          <p:cNvSpPr txBox="1"/>
          <p:nvPr/>
        </p:nvSpPr>
        <p:spPr>
          <a:xfrm>
            <a:off x="16002000" y="2541188"/>
            <a:ext cx="5170247" cy="82085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p>
            <a:pPr algn="l"/>
            <a:r>
              <a:t>COST08 - BP01 - Perform data transfer </a:t>
            </a:r>
          </a:p>
          <a:p>
            <a:pPr algn="l"/>
            <a:r>
              <a:t>modelling</a:t>
            </a:r>
          </a:p>
        </p:txBody>
      </p:sp>
      <p:sp>
        <p:nvSpPr>
          <p:cNvPr id="531" name="COST08 - BP02 - Select components to…"/>
          <p:cNvSpPr txBox="1"/>
          <p:nvPr/>
        </p:nvSpPr>
        <p:spPr>
          <a:xfrm>
            <a:off x="16004444" y="3808666"/>
            <a:ext cx="5258817" cy="82085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p>
            <a:pPr algn="l"/>
            <a:r>
              <a:t>COST08 - BP02 - Select components to </a:t>
            </a:r>
          </a:p>
          <a:p>
            <a:pPr algn="l"/>
            <a:r>
              <a:t>optimize data transfer cost</a:t>
            </a:r>
          </a:p>
        </p:txBody>
      </p:sp>
      <p:sp>
        <p:nvSpPr>
          <p:cNvPr id="532" name="COST08 - BP03 - Implement services…"/>
          <p:cNvSpPr txBox="1"/>
          <p:nvPr/>
        </p:nvSpPr>
        <p:spPr>
          <a:xfrm>
            <a:off x="16007670" y="5076144"/>
            <a:ext cx="4932758" cy="82085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p>
            <a:pPr algn="l"/>
            <a:r>
              <a:t>COST08 - BP03 - Implement services </a:t>
            </a:r>
          </a:p>
          <a:p>
            <a:pPr algn="l"/>
            <a:r>
              <a:t>to reduce data transfer cost</a:t>
            </a:r>
          </a:p>
        </p:txBody>
      </p:sp>
      <p:sp>
        <p:nvSpPr>
          <p:cNvPr id="533" name="Plan for data transfer (items: 3)"/>
          <p:cNvSpPr txBox="1"/>
          <p:nvPr/>
        </p:nvSpPr>
        <p:spPr>
          <a:xfrm>
            <a:off x="6724947" y="1378743"/>
            <a:ext cx="10934106" cy="8032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spAutoFit/>
          </a:bodyPr>
          <a:lstStyle>
            <a:lvl1pPr algn="l">
              <a:defRPr sz="3800">
                <a:solidFill>
                  <a:schemeClr val="accent1">
                    <a:hueOff val="114395"/>
                    <a:lumOff val="-24975"/>
                  </a:schemeClr>
                </a:solidFill>
                <a:latin typeface="Avenir Heavy"/>
                <a:ea typeface="Avenir Heavy"/>
                <a:cs typeface="Avenir Heavy"/>
                <a:sym typeface="Avenir Heavy"/>
              </a:defRPr>
            </a:lvl1pPr>
          </a:lstStyle>
          <a:p>
            <a:r>
              <a:t>Plan for data transfer (items: 3)</a:t>
            </a:r>
          </a:p>
        </p:txBody>
      </p:sp>
      <p:grpSp>
        <p:nvGrpSpPr>
          <p:cNvPr id="536" name="Group"/>
          <p:cNvGrpSpPr/>
          <p:nvPr/>
        </p:nvGrpSpPr>
        <p:grpSpPr>
          <a:xfrm>
            <a:off x="9211339" y="5669065"/>
            <a:ext cx="2998383" cy="2672687"/>
            <a:chOff x="0" y="0"/>
            <a:chExt cx="2998381" cy="2672686"/>
          </a:xfrm>
        </p:grpSpPr>
        <p:sp>
          <p:nvSpPr>
            <p:cNvPr id="534" name="Hexagon"/>
            <p:cNvSpPr/>
            <p:nvPr/>
          </p:nvSpPr>
          <p:spPr>
            <a:xfrm rot="16200000">
              <a:off x="162847" y="-162848"/>
              <a:ext cx="2672687" cy="2998382"/>
            </a:xfrm>
            <a:custGeom>
              <a:avLst/>
              <a:gdLst/>
              <a:ahLst/>
              <a:cxnLst>
                <a:cxn ang="0">
                  <a:pos x="wd2" y="hd2"/>
                </a:cxn>
                <a:cxn ang="5400000">
                  <a:pos x="wd2" y="hd2"/>
                </a:cxn>
                <a:cxn ang="10800000">
                  <a:pos x="wd2" y="hd2"/>
                </a:cxn>
                <a:cxn ang="16200000">
                  <a:pos x="wd2" y="hd2"/>
                </a:cxn>
              </a:cxnLst>
              <a:rect l="0" t="0" r="r" b="b"/>
              <a:pathLst>
                <a:path w="21600" h="21600" extrusionOk="0">
                  <a:moveTo>
                    <a:pt x="10762" y="0"/>
                  </a:moveTo>
                  <a:lnTo>
                    <a:pt x="21600" y="5487"/>
                  </a:lnTo>
                  <a:lnTo>
                    <a:pt x="21571" y="16201"/>
                  </a:lnTo>
                  <a:lnTo>
                    <a:pt x="10764" y="21600"/>
                  </a:lnTo>
                  <a:lnTo>
                    <a:pt x="13" y="16243"/>
                  </a:lnTo>
                  <a:lnTo>
                    <a:pt x="0" y="5425"/>
                  </a:lnTo>
                  <a:lnTo>
                    <a:pt x="10762" y="0"/>
                  </a:lnTo>
                  <a:close/>
                </a:path>
              </a:pathLst>
            </a:custGeom>
            <a:solidFill>
              <a:schemeClr val="accent4">
                <a:hueOff val="-476017"/>
                <a:lumOff val="-10042"/>
              </a:schemeClr>
            </a:solidFill>
            <a:ln w="12700" cap="flat">
              <a:noFill/>
              <a:miter lim="400000"/>
            </a:ln>
            <a:effectLst/>
          </p:spPr>
          <p:txBody>
            <a:bodyPr wrap="square" lIns="71437" tIns="71437" rIns="71437" bIns="71437" numCol="1" anchor="ctr">
              <a:noAutofit/>
            </a:bodyPr>
            <a:lstStyle/>
            <a:p>
              <a:pPr defTabSz="821531">
                <a:defRPr sz="3000">
                  <a:solidFill>
                    <a:srgbClr val="000000"/>
                  </a:solidFill>
                  <a:latin typeface="Helvetica Neue Medium"/>
                  <a:ea typeface="Helvetica Neue Medium"/>
                  <a:cs typeface="Helvetica Neue Medium"/>
                  <a:sym typeface="Helvetica Neue Medium"/>
                </a:defRPr>
              </a:pPr>
              <a:endParaRPr/>
            </a:p>
          </p:txBody>
        </p:sp>
        <p:sp>
          <p:nvSpPr>
            <p:cNvPr id="535" name="Data Transfer…"/>
            <p:cNvSpPr txBox="1"/>
            <p:nvPr/>
          </p:nvSpPr>
          <p:spPr>
            <a:xfrm>
              <a:off x="108124" y="215182"/>
              <a:ext cx="2748817" cy="197579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numCol="1" anchor="ctr">
              <a:noAutofit/>
            </a:bodyPr>
            <a:lstStyle/>
            <a:p>
              <a:pPr>
                <a:defRPr b="1"/>
              </a:pPr>
              <a:r>
                <a:t>Data Transfer</a:t>
              </a:r>
            </a:p>
            <a:p>
              <a:pPr>
                <a:defRPr b="1"/>
              </a:pPr>
              <a:r>
                <a:t>Best Practices</a:t>
              </a:r>
            </a:p>
          </p:txBody>
        </p:sp>
      </p:grpSp>
      <p:sp>
        <p:nvSpPr>
          <p:cNvPr id="537" name="Circle"/>
          <p:cNvSpPr/>
          <p:nvPr/>
        </p:nvSpPr>
        <p:spPr>
          <a:xfrm>
            <a:off x="10758922" y="3553855"/>
            <a:ext cx="1270001" cy="1270001"/>
          </a:xfrm>
          <a:prstGeom prst="ellipse">
            <a:avLst/>
          </a:prstGeom>
          <a:solidFill>
            <a:schemeClr val="accent4">
              <a:hueOff val="-476017"/>
              <a:lumOff val="-10042"/>
            </a:schemeClr>
          </a:solidFill>
          <a:ln w="12700">
            <a:miter lim="400000"/>
          </a:ln>
        </p:spPr>
        <p:txBody>
          <a:bodyPr lIns="71437" tIns="71437" rIns="71437" bIns="71437" anchor="ctr"/>
          <a:lstStyle/>
          <a:p>
            <a:pPr defTabSz="821531">
              <a:defRPr sz="3000">
                <a:solidFill>
                  <a:srgbClr val="000000"/>
                </a:solidFill>
                <a:latin typeface="Helvetica Neue Medium"/>
                <a:ea typeface="Helvetica Neue Medium"/>
                <a:cs typeface="Helvetica Neue Medium"/>
                <a:sym typeface="Helvetica Neue Medium"/>
              </a:defRPr>
            </a:pPr>
            <a:endParaRPr/>
          </a:p>
        </p:txBody>
      </p:sp>
      <p:sp>
        <p:nvSpPr>
          <p:cNvPr id="538" name="Circle"/>
          <p:cNvSpPr/>
          <p:nvPr/>
        </p:nvSpPr>
        <p:spPr>
          <a:xfrm>
            <a:off x="11557000" y="9157677"/>
            <a:ext cx="1270000" cy="1270001"/>
          </a:xfrm>
          <a:prstGeom prst="ellipse">
            <a:avLst/>
          </a:prstGeom>
          <a:solidFill>
            <a:srgbClr val="00A1FF"/>
          </a:solidFill>
          <a:ln w="12700">
            <a:miter lim="400000"/>
          </a:ln>
        </p:spPr>
        <p:txBody>
          <a:bodyPr lIns="71437" tIns="71437" rIns="71437" bIns="71437" anchor="ctr"/>
          <a:lstStyle/>
          <a:p>
            <a:pPr defTabSz="821531">
              <a:defRPr sz="3000">
                <a:solidFill>
                  <a:srgbClr val="000000"/>
                </a:solidFill>
                <a:latin typeface="Helvetica Neue Medium"/>
                <a:ea typeface="Helvetica Neue Medium"/>
                <a:cs typeface="Helvetica Neue Medium"/>
                <a:sym typeface="Helvetica Neue Medium"/>
              </a:defRPr>
            </a:pPr>
            <a:endParaRPr/>
          </a:p>
        </p:txBody>
      </p:sp>
      <p:sp>
        <p:nvSpPr>
          <p:cNvPr id="539" name="Circle"/>
          <p:cNvSpPr/>
          <p:nvPr/>
        </p:nvSpPr>
        <p:spPr>
          <a:xfrm>
            <a:off x="6745722" y="6486520"/>
            <a:ext cx="1270001" cy="1270001"/>
          </a:xfrm>
          <a:prstGeom prst="ellipse">
            <a:avLst/>
          </a:prstGeom>
          <a:solidFill>
            <a:srgbClr val="00A1FF"/>
          </a:solidFill>
          <a:ln w="12700">
            <a:miter lim="400000"/>
          </a:ln>
        </p:spPr>
        <p:txBody>
          <a:bodyPr lIns="71437" tIns="71437" rIns="71437" bIns="71437" anchor="ctr"/>
          <a:lstStyle/>
          <a:p>
            <a:pPr defTabSz="821531">
              <a:defRPr sz="3000">
                <a:solidFill>
                  <a:srgbClr val="000000"/>
                </a:solidFill>
                <a:latin typeface="Helvetica Neue Medium"/>
                <a:ea typeface="Helvetica Neue Medium"/>
                <a:cs typeface="Helvetica Neue Medium"/>
                <a:sym typeface="Helvetica Neue Medium"/>
              </a:defRPr>
            </a:pPr>
            <a:endParaRPr/>
          </a:p>
        </p:txBody>
      </p:sp>
      <p:sp>
        <p:nvSpPr>
          <p:cNvPr id="540" name="COST08…"/>
          <p:cNvSpPr txBox="1"/>
          <p:nvPr/>
        </p:nvSpPr>
        <p:spPr>
          <a:xfrm>
            <a:off x="6720525" y="6711235"/>
            <a:ext cx="1320395" cy="82057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p>
            <a:pPr>
              <a:defRPr b="1"/>
            </a:pPr>
            <a:r>
              <a:t>COST08 </a:t>
            </a:r>
          </a:p>
          <a:p>
            <a:pPr>
              <a:defRPr b="1"/>
            </a:pPr>
            <a:r>
              <a:t>BP01</a:t>
            </a:r>
          </a:p>
        </p:txBody>
      </p:sp>
      <p:sp>
        <p:nvSpPr>
          <p:cNvPr id="541" name="COST08…"/>
          <p:cNvSpPr txBox="1"/>
          <p:nvPr/>
        </p:nvSpPr>
        <p:spPr>
          <a:xfrm>
            <a:off x="10733725" y="3778569"/>
            <a:ext cx="1320395" cy="82057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p>
            <a:pPr>
              <a:defRPr b="1"/>
            </a:pPr>
            <a:r>
              <a:t>COST08 </a:t>
            </a:r>
          </a:p>
          <a:p>
            <a:pPr>
              <a:defRPr b="1"/>
            </a:pPr>
            <a:r>
              <a:t>BP02</a:t>
            </a:r>
          </a:p>
        </p:txBody>
      </p:sp>
      <p:sp>
        <p:nvSpPr>
          <p:cNvPr id="542" name="COST08…"/>
          <p:cNvSpPr txBox="1"/>
          <p:nvPr/>
        </p:nvSpPr>
        <p:spPr>
          <a:xfrm>
            <a:off x="11570639" y="9382392"/>
            <a:ext cx="1242722" cy="82057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p>
            <a:pPr>
              <a:defRPr b="1"/>
            </a:pPr>
            <a:r>
              <a:t>COST08</a:t>
            </a:r>
          </a:p>
          <a:p>
            <a:pPr>
              <a:defRPr b="1"/>
            </a:pPr>
            <a:r>
              <a:t>BP03</a:t>
            </a:r>
          </a:p>
        </p:txBody>
      </p:sp>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4" name="Rectangle"/>
          <p:cNvSpPr/>
          <p:nvPr/>
        </p:nvSpPr>
        <p:spPr>
          <a:xfrm>
            <a:off x="3045042" y="951962"/>
            <a:ext cx="3302001" cy="11812076"/>
          </a:xfrm>
          <a:prstGeom prst="rect">
            <a:avLst/>
          </a:prstGeom>
          <a:solidFill>
            <a:srgbClr val="003462"/>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a:p>
        </p:txBody>
      </p:sp>
      <p:sp>
        <p:nvSpPr>
          <p:cNvPr id="545" name="Design Principles"/>
          <p:cNvSpPr txBox="1">
            <a:spLocks noGrp="1"/>
          </p:cNvSpPr>
          <p:nvPr>
            <p:ph type="title" idx="4294967295"/>
          </p:nvPr>
        </p:nvSpPr>
        <p:spPr>
          <a:xfrm>
            <a:off x="3048216" y="1145381"/>
            <a:ext cx="3302001" cy="1270001"/>
          </a:xfrm>
          <a:prstGeom prst="rect">
            <a:avLst/>
          </a:prstGeom>
        </p:spPr>
        <p:txBody>
          <a:bodyPr lIns="71437" tIns="71437" rIns="71437" bIns="71437" anchor="ctr"/>
          <a:lstStyle>
            <a:lvl1pPr defTabSz="2438339">
              <a:lnSpc>
                <a:spcPct val="80000"/>
              </a:lnSpc>
              <a:defRPr sz="3200" spc="-64">
                <a:solidFill>
                  <a:srgbClr val="FFFFFF"/>
                </a:solidFill>
                <a:latin typeface="Avenir Book"/>
                <a:ea typeface="Avenir Book"/>
                <a:cs typeface="Avenir Book"/>
                <a:sym typeface="Avenir Book"/>
              </a:defRPr>
            </a:lvl1pPr>
          </a:lstStyle>
          <a:p>
            <a:r>
              <a:t>Design Principles</a:t>
            </a:r>
          </a:p>
        </p:txBody>
      </p:sp>
      <p:sp>
        <p:nvSpPr>
          <p:cNvPr id="546" name="Rectangle"/>
          <p:cNvSpPr/>
          <p:nvPr/>
        </p:nvSpPr>
        <p:spPr>
          <a:xfrm>
            <a:off x="3937217" y="2413000"/>
            <a:ext cx="1524001" cy="63500"/>
          </a:xfrm>
          <a:prstGeom prst="rect">
            <a:avLst/>
          </a:prstGeom>
          <a:solidFill>
            <a:srgbClr val="04B4DB"/>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a:p>
        </p:txBody>
      </p:sp>
      <p:sp>
        <p:nvSpPr>
          <p:cNvPr id="547" name="Cloud Financial…"/>
          <p:cNvSpPr txBox="1"/>
          <p:nvPr/>
        </p:nvSpPr>
        <p:spPr>
          <a:xfrm>
            <a:off x="3045042" y="2878432"/>
            <a:ext cx="3302001" cy="1270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normAutofit/>
          </a:bodyPr>
          <a:lstStyle/>
          <a:p>
            <a:pPr>
              <a:lnSpc>
                <a:spcPct val="80000"/>
              </a:lnSpc>
              <a:defRPr sz="3200" spc="-64">
                <a:solidFill>
                  <a:srgbClr val="929292"/>
                </a:solidFill>
                <a:latin typeface="Avenir Heavy"/>
                <a:ea typeface="Avenir Heavy"/>
                <a:cs typeface="Avenir Heavy"/>
                <a:sym typeface="Avenir Heavy"/>
              </a:defRPr>
            </a:pPr>
            <a:r>
              <a:t>Cloud Financial </a:t>
            </a:r>
          </a:p>
          <a:p>
            <a:pPr>
              <a:lnSpc>
                <a:spcPct val="80000"/>
              </a:lnSpc>
              <a:defRPr sz="3200" spc="-64">
                <a:solidFill>
                  <a:srgbClr val="929292"/>
                </a:solidFill>
                <a:latin typeface="Avenir Heavy"/>
                <a:ea typeface="Avenir Heavy"/>
                <a:cs typeface="Avenir Heavy"/>
                <a:sym typeface="Avenir Heavy"/>
              </a:defRPr>
            </a:pPr>
            <a:r>
              <a:t>Management</a:t>
            </a:r>
          </a:p>
        </p:txBody>
      </p:sp>
      <p:sp>
        <p:nvSpPr>
          <p:cNvPr id="548" name="“Elevate The Cloud Game” - Stoisavljević Aleksandar @ 2023"/>
          <p:cNvSpPr txBox="1"/>
          <p:nvPr/>
        </p:nvSpPr>
        <p:spPr>
          <a:xfrm>
            <a:off x="13525499" y="12319000"/>
            <a:ext cx="7785152" cy="5238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a:defRPr>
                <a:latin typeface="Avenir Book"/>
                <a:ea typeface="Avenir Book"/>
                <a:cs typeface="Avenir Book"/>
                <a:sym typeface="Avenir Book"/>
              </a:defRPr>
            </a:lvl1pPr>
          </a:lstStyle>
          <a:p>
            <a:r>
              <a:t>“Elevate The Cloud Game” - Stoisavljević Aleksandar @ 2023</a:t>
            </a:r>
          </a:p>
        </p:txBody>
      </p:sp>
      <p:sp>
        <p:nvSpPr>
          <p:cNvPr id="549" name="Expenditure and usage awareness"/>
          <p:cNvSpPr txBox="1"/>
          <p:nvPr/>
        </p:nvSpPr>
        <p:spPr>
          <a:xfrm>
            <a:off x="3045042" y="4611484"/>
            <a:ext cx="3302001" cy="1270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normAutofit/>
          </a:bodyPr>
          <a:lstStyle>
            <a:lvl1pPr>
              <a:lnSpc>
                <a:spcPct val="80000"/>
              </a:lnSpc>
              <a:defRPr sz="3200" spc="-64">
                <a:solidFill>
                  <a:srgbClr val="929292"/>
                </a:solidFill>
                <a:latin typeface="Avenir Heavy"/>
                <a:ea typeface="Avenir Heavy"/>
                <a:cs typeface="Avenir Heavy"/>
                <a:sym typeface="Avenir Heavy"/>
              </a:defRPr>
            </a:lvl1pPr>
          </a:lstStyle>
          <a:p>
            <a:r>
              <a:t>Expenditure and usage awareness</a:t>
            </a:r>
          </a:p>
        </p:txBody>
      </p:sp>
      <p:sp>
        <p:nvSpPr>
          <p:cNvPr id="550" name="Cost effective resources"/>
          <p:cNvSpPr txBox="1"/>
          <p:nvPr/>
        </p:nvSpPr>
        <p:spPr>
          <a:xfrm>
            <a:off x="3045042" y="6344535"/>
            <a:ext cx="3302001" cy="1270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normAutofit/>
          </a:bodyPr>
          <a:lstStyle>
            <a:lvl1pPr>
              <a:lnSpc>
                <a:spcPct val="80000"/>
              </a:lnSpc>
              <a:defRPr sz="3200" spc="-64">
                <a:solidFill>
                  <a:srgbClr val="929292"/>
                </a:solidFill>
                <a:latin typeface="Avenir Heavy"/>
                <a:ea typeface="Avenir Heavy"/>
                <a:cs typeface="Avenir Heavy"/>
                <a:sym typeface="Avenir Heavy"/>
              </a:defRPr>
            </a:lvl1pPr>
          </a:lstStyle>
          <a:p>
            <a:r>
              <a:t>Cost effective resources</a:t>
            </a:r>
          </a:p>
        </p:txBody>
      </p:sp>
      <p:sp>
        <p:nvSpPr>
          <p:cNvPr id="551" name="Manage demand &amp; supplying resources"/>
          <p:cNvSpPr txBox="1"/>
          <p:nvPr/>
        </p:nvSpPr>
        <p:spPr>
          <a:xfrm>
            <a:off x="3045042" y="8016468"/>
            <a:ext cx="3302001" cy="1270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normAutofit/>
          </a:bodyPr>
          <a:lstStyle>
            <a:lvl1pPr defTabSz="2121355">
              <a:lnSpc>
                <a:spcPct val="80000"/>
              </a:lnSpc>
              <a:defRPr sz="2784" spc="-55">
                <a:solidFill>
                  <a:srgbClr val="FFFFFF"/>
                </a:solidFill>
                <a:latin typeface="Avenir Heavy"/>
                <a:ea typeface="Avenir Heavy"/>
                <a:cs typeface="Avenir Heavy"/>
                <a:sym typeface="Avenir Heavy"/>
              </a:defRPr>
            </a:lvl1pPr>
          </a:lstStyle>
          <a:p>
            <a:r>
              <a:t>Manage demand &amp; supplying resources</a:t>
            </a:r>
          </a:p>
        </p:txBody>
      </p:sp>
      <p:sp>
        <p:nvSpPr>
          <p:cNvPr id="552" name="Manage demand and supply resources (items: 3)"/>
          <p:cNvSpPr txBox="1"/>
          <p:nvPr/>
        </p:nvSpPr>
        <p:spPr>
          <a:xfrm>
            <a:off x="6803490" y="1378743"/>
            <a:ext cx="13849939" cy="8032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spAutoFit/>
          </a:bodyPr>
          <a:lstStyle>
            <a:lvl1pPr algn="l">
              <a:defRPr sz="3800">
                <a:solidFill>
                  <a:schemeClr val="accent1">
                    <a:hueOff val="114395"/>
                    <a:lumOff val="-24975"/>
                  </a:schemeClr>
                </a:solidFill>
                <a:latin typeface="Avenir Heavy"/>
                <a:ea typeface="Avenir Heavy"/>
                <a:cs typeface="Avenir Heavy"/>
                <a:sym typeface="Avenir Heavy"/>
              </a:defRPr>
            </a:lvl1pPr>
          </a:lstStyle>
          <a:p>
            <a:r>
              <a:t>Manage demand and supply resources (items: 3)</a:t>
            </a:r>
          </a:p>
        </p:txBody>
      </p:sp>
      <p:sp>
        <p:nvSpPr>
          <p:cNvPr id="553" name="COST09 - BP01 - Perform an analysis on…"/>
          <p:cNvSpPr txBox="1"/>
          <p:nvPr/>
        </p:nvSpPr>
        <p:spPr>
          <a:xfrm>
            <a:off x="16002000" y="3052206"/>
            <a:ext cx="5361915" cy="82085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p>
            <a:pPr algn="l"/>
            <a:r>
              <a:t>COST09 - BP01 - Perform an analysis on </a:t>
            </a:r>
          </a:p>
          <a:p>
            <a:pPr algn="l"/>
            <a:r>
              <a:t>the workload demand</a:t>
            </a:r>
          </a:p>
        </p:txBody>
      </p:sp>
      <p:sp>
        <p:nvSpPr>
          <p:cNvPr id="554" name="COST09 - BP02 - Implement a buffer…"/>
          <p:cNvSpPr txBox="1"/>
          <p:nvPr/>
        </p:nvSpPr>
        <p:spPr>
          <a:xfrm>
            <a:off x="16002000" y="4320802"/>
            <a:ext cx="4861510" cy="82085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p>
            <a:pPr algn="l"/>
            <a:r>
              <a:t>COST09 - BP02 - Implement a buffer </a:t>
            </a:r>
          </a:p>
          <a:p>
            <a:pPr algn="l"/>
            <a:r>
              <a:t>or throttle to manage demand</a:t>
            </a:r>
          </a:p>
        </p:txBody>
      </p:sp>
      <p:sp>
        <p:nvSpPr>
          <p:cNvPr id="555" name="COST09 - BP03 - Supply resources…"/>
          <p:cNvSpPr txBox="1"/>
          <p:nvPr/>
        </p:nvSpPr>
        <p:spPr>
          <a:xfrm>
            <a:off x="16002000" y="5589398"/>
            <a:ext cx="4679061" cy="82085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p>
            <a:pPr algn="l"/>
            <a:r>
              <a:t>COST09 - BP03 - Supply resources </a:t>
            </a:r>
          </a:p>
          <a:p>
            <a:pPr algn="l"/>
            <a:r>
              <a:t>dynamically</a:t>
            </a:r>
          </a:p>
        </p:txBody>
      </p:sp>
      <p:grpSp>
        <p:nvGrpSpPr>
          <p:cNvPr id="558" name="Group"/>
          <p:cNvGrpSpPr/>
          <p:nvPr/>
        </p:nvGrpSpPr>
        <p:grpSpPr>
          <a:xfrm>
            <a:off x="9211339" y="5669066"/>
            <a:ext cx="3140859" cy="2799686"/>
            <a:chOff x="0" y="0"/>
            <a:chExt cx="3140858" cy="2799685"/>
          </a:xfrm>
        </p:grpSpPr>
        <p:sp>
          <p:nvSpPr>
            <p:cNvPr id="556" name="Hexagon"/>
            <p:cNvSpPr/>
            <p:nvPr/>
          </p:nvSpPr>
          <p:spPr>
            <a:xfrm rot="16200000">
              <a:off x="170586" y="-170587"/>
              <a:ext cx="2799686" cy="3140859"/>
            </a:xfrm>
            <a:custGeom>
              <a:avLst/>
              <a:gdLst/>
              <a:ahLst/>
              <a:cxnLst>
                <a:cxn ang="0">
                  <a:pos x="wd2" y="hd2"/>
                </a:cxn>
                <a:cxn ang="5400000">
                  <a:pos x="wd2" y="hd2"/>
                </a:cxn>
                <a:cxn ang="10800000">
                  <a:pos x="wd2" y="hd2"/>
                </a:cxn>
                <a:cxn ang="16200000">
                  <a:pos x="wd2" y="hd2"/>
                </a:cxn>
              </a:cxnLst>
              <a:rect l="0" t="0" r="r" b="b"/>
              <a:pathLst>
                <a:path w="21600" h="21600" extrusionOk="0">
                  <a:moveTo>
                    <a:pt x="10762" y="0"/>
                  </a:moveTo>
                  <a:lnTo>
                    <a:pt x="21600" y="5487"/>
                  </a:lnTo>
                  <a:lnTo>
                    <a:pt x="21571" y="16201"/>
                  </a:lnTo>
                  <a:lnTo>
                    <a:pt x="10764" y="21600"/>
                  </a:lnTo>
                  <a:lnTo>
                    <a:pt x="13" y="16243"/>
                  </a:lnTo>
                  <a:lnTo>
                    <a:pt x="0" y="5425"/>
                  </a:lnTo>
                  <a:lnTo>
                    <a:pt x="10762" y="0"/>
                  </a:lnTo>
                  <a:close/>
                </a:path>
              </a:pathLst>
            </a:custGeom>
            <a:solidFill>
              <a:schemeClr val="accent4">
                <a:hueOff val="-476017"/>
                <a:lumOff val="-10042"/>
              </a:schemeClr>
            </a:solidFill>
            <a:ln w="12700" cap="flat">
              <a:noFill/>
              <a:miter lim="400000"/>
            </a:ln>
            <a:effectLst/>
          </p:spPr>
          <p:txBody>
            <a:bodyPr wrap="square" lIns="71437" tIns="71437" rIns="71437" bIns="71437" numCol="1" anchor="ctr">
              <a:noAutofit/>
            </a:bodyPr>
            <a:lstStyle/>
            <a:p>
              <a:pPr defTabSz="821531">
                <a:defRPr sz="3000">
                  <a:solidFill>
                    <a:srgbClr val="000000"/>
                  </a:solidFill>
                  <a:latin typeface="Helvetica Neue Medium"/>
                  <a:ea typeface="Helvetica Neue Medium"/>
                  <a:cs typeface="Helvetica Neue Medium"/>
                  <a:sym typeface="Helvetica Neue Medium"/>
                </a:defRPr>
              </a:pPr>
              <a:endParaRPr/>
            </a:p>
          </p:txBody>
        </p:sp>
        <p:sp>
          <p:nvSpPr>
            <p:cNvPr id="557" name="Manage Demand…"/>
            <p:cNvSpPr txBox="1"/>
            <p:nvPr/>
          </p:nvSpPr>
          <p:spPr>
            <a:xfrm>
              <a:off x="113262" y="225407"/>
              <a:ext cx="2879435" cy="206968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numCol="1" anchor="ctr">
              <a:noAutofit/>
            </a:bodyPr>
            <a:lstStyle/>
            <a:p>
              <a:pPr>
                <a:defRPr b="1"/>
              </a:pPr>
              <a:r>
                <a:t>Manage Demand </a:t>
              </a:r>
            </a:p>
            <a:p>
              <a:pPr>
                <a:defRPr b="1"/>
              </a:pPr>
              <a:r>
                <a:t>&amp; Supply Resources</a:t>
              </a:r>
            </a:p>
            <a:p>
              <a:pPr>
                <a:defRPr b="1"/>
              </a:pPr>
              <a:r>
                <a:t>Best Practices</a:t>
              </a:r>
            </a:p>
          </p:txBody>
        </p:sp>
      </p:grpSp>
      <p:sp>
        <p:nvSpPr>
          <p:cNvPr id="559" name="Circle"/>
          <p:cNvSpPr/>
          <p:nvPr/>
        </p:nvSpPr>
        <p:spPr>
          <a:xfrm>
            <a:off x="10758922" y="3553855"/>
            <a:ext cx="1270001" cy="1270001"/>
          </a:xfrm>
          <a:prstGeom prst="ellipse">
            <a:avLst/>
          </a:prstGeom>
          <a:solidFill>
            <a:srgbClr val="00A1FF"/>
          </a:solidFill>
          <a:ln w="12700">
            <a:miter lim="400000"/>
          </a:ln>
        </p:spPr>
        <p:txBody>
          <a:bodyPr lIns="71437" tIns="71437" rIns="71437" bIns="71437" anchor="ctr"/>
          <a:lstStyle/>
          <a:p>
            <a:pPr defTabSz="821531">
              <a:defRPr sz="3000">
                <a:solidFill>
                  <a:srgbClr val="000000"/>
                </a:solidFill>
                <a:latin typeface="Helvetica Neue Medium"/>
                <a:ea typeface="Helvetica Neue Medium"/>
                <a:cs typeface="Helvetica Neue Medium"/>
                <a:sym typeface="Helvetica Neue Medium"/>
              </a:defRPr>
            </a:pPr>
            <a:endParaRPr/>
          </a:p>
        </p:txBody>
      </p:sp>
      <p:sp>
        <p:nvSpPr>
          <p:cNvPr id="560" name="Circle"/>
          <p:cNvSpPr/>
          <p:nvPr/>
        </p:nvSpPr>
        <p:spPr>
          <a:xfrm>
            <a:off x="11557000" y="9157677"/>
            <a:ext cx="1270000" cy="1270001"/>
          </a:xfrm>
          <a:prstGeom prst="ellipse">
            <a:avLst/>
          </a:prstGeom>
          <a:solidFill>
            <a:srgbClr val="00A1FF"/>
          </a:solidFill>
          <a:ln w="12700">
            <a:miter lim="400000"/>
          </a:ln>
        </p:spPr>
        <p:txBody>
          <a:bodyPr lIns="71437" tIns="71437" rIns="71437" bIns="71437" anchor="ctr"/>
          <a:lstStyle/>
          <a:p>
            <a:pPr defTabSz="821531">
              <a:defRPr sz="3000">
                <a:solidFill>
                  <a:srgbClr val="000000"/>
                </a:solidFill>
                <a:latin typeface="Helvetica Neue Medium"/>
                <a:ea typeface="Helvetica Neue Medium"/>
                <a:cs typeface="Helvetica Neue Medium"/>
                <a:sym typeface="Helvetica Neue Medium"/>
              </a:defRPr>
            </a:pPr>
            <a:endParaRPr/>
          </a:p>
        </p:txBody>
      </p:sp>
      <p:sp>
        <p:nvSpPr>
          <p:cNvPr id="561" name="Circle"/>
          <p:cNvSpPr/>
          <p:nvPr/>
        </p:nvSpPr>
        <p:spPr>
          <a:xfrm>
            <a:off x="6745722" y="6486520"/>
            <a:ext cx="1270001" cy="1270001"/>
          </a:xfrm>
          <a:prstGeom prst="ellipse">
            <a:avLst/>
          </a:prstGeom>
          <a:solidFill>
            <a:srgbClr val="00A1FF"/>
          </a:solidFill>
          <a:ln w="12700">
            <a:miter lim="400000"/>
          </a:ln>
        </p:spPr>
        <p:txBody>
          <a:bodyPr lIns="71437" tIns="71437" rIns="71437" bIns="71437" anchor="ctr"/>
          <a:lstStyle/>
          <a:p>
            <a:pPr defTabSz="821531">
              <a:defRPr sz="3000">
                <a:solidFill>
                  <a:srgbClr val="000000"/>
                </a:solidFill>
                <a:latin typeface="Helvetica Neue Medium"/>
                <a:ea typeface="Helvetica Neue Medium"/>
                <a:cs typeface="Helvetica Neue Medium"/>
                <a:sym typeface="Helvetica Neue Medium"/>
              </a:defRPr>
            </a:pPr>
            <a:endParaRPr/>
          </a:p>
        </p:txBody>
      </p:sp>
      <p:sp>
        <p:nvSpPr>
          <p:cNvPr id="562" name="COST09…"/>
          <p:cNvSpPr txBox="1"/>
          <p:nvPr/>
        </p:nvSpPr>
        <p:spPr>
          <a:xfrm>
            <a:off x="6759362" y="6711235"/>
            <a:ext cx="1242721" cy="82057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p>
            <a:pPr>
              <a:defRPr b="1"/>
            </a:pPr>
            <a:r>
              <a:t>COST09</a:t>
            </a:r>
          </a:p>
          <a:p>
            <a:pPr>
              <a:defRPr b="1"/>
            </a:pPr>
            <a:r>
              <a:t>BP01</a:t>
            </a:r>
          </a:p>
        </p:txBody>
      </p:sp>
      <p:sp>
        <p:nvSpPr>
          <p:cNvPr id="563" name="COST09…"/>
          <p:cNvSpPr txBox="1"/>
          <p:nvPr/>
        </p:nvSpPr>
        <p:spPr>
          <a:xfrm>
            <a:off x="10733725" y="3778569"/>
            <a:ext cx="1320395" cy="82057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p>
            <a:pPr>
              <a:defRPr b="1"/>
            </a:pPr>
            <a:r>
              <a:t>COST09 </a:t>
            </a:r>
          </a:p>
          <a:p>
            <a:pPr>
              <a:defRPr b="1"/>
            </a:pPr>
            <a:r>
              <a:t>BP02</a:t>
            </a:r>
          </a:p>
        </p:txBody>
      </p:sp>
      <p:sp>
        <p:nvSpPr>
          <p:cNvPr id="564" name="COST09…"/>
          <p:cNvSpPr txBox="1"/>
          <p:nvPr/>
        </p:nvSpPr>
        <p:spPr>
          <a:xfrm>
            <a:off x="11570639" y="9382392"/>
            <a:ext cx="1242722" cy="82057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p>
            <a:pPr>
              <a:defRPr b="1"/>
            </a:pPr>
            <a:r>
              <a:t>COST09</a:t>
            </a:r>
          </a:p>
          <a:p>
            <a:pPr>
              <a:defRPr b="1"/>
            </a:pPr>
            <a:r>
              <a:t>BP03</a:t>
            </a:r>
          </a:p>
        </p:txBody>
      </p:sp>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6" name="Rectangle"/>
          <p:cNvSpPr/>
          <p:nvPr/>
        </p:nvSpPr>
        <p:spPr>
          <a:xfrm>
            <a:off x="3045042" y="951962"/>
            <a:ext cx="3302001" cy="11812076"/>
          </a:xfrm>
          <a:prstGeom prst="rect">
            <a:avLst/>
          </a:prstGeom>
          <a:solidFill>
            <a:srgbClr val="003462"/>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a:p>
        </p:txBody>
      </p:sp>
      <p:sp>
        <p:nvSpPr>
          <p:cNvPr id="567" name="Design Principles"/>
          <p:cNvSpPr txBox="1">
            <a:spLocks noGrp="1"/>
          </p:cNvSpPr>
          <p:nvPr>
            <p:ph type="title" idx="4294967295"/>
          </p:nvPr>
        </p:nvSpPr>
        <p:spPr>
          <a:xfrm>
            <a:off x="3048216" y="1145381"/>
            <a:ext cx="3302001" cy="1270001"/>
          </a:xfrm>
          <a:prstGeom prst="rect">
            <a:avLst/>
          </a:prstGeom>
        </p:spPr>
        <p:txBody>
          <a:bodyPr lIns="71437" tIns="71437" rIns="71437" bIns="71437" anchor="ctr"/>
          <a:lstStyle>
            <a:lvl1pPr defTabSz="2438339">
              <a:lnSpc>
                <a:spcPct val="80000"/>
              </a:lnSpc>
              <a:defRPr sz="3200" spc="-64">
                <a:solidFill>
                  <a:srgbClr val="FFFFFF"/>
                </a:solidFill>
                <a:latin typeface="Avenir Book"/>
                <a:ea typeface="Avenir Book"/>
                <a:cs typeface="Avenir Book"/>
                <a:sym typeface="Avenir Book"/>
              </a:defRPr>
            </a:lvl1pPr>
          </a:lstStyle>
          <a:p>
            <a:r>
              <a:t>Design Principles</a:t>
            </a:r>
          </a:p>
        </p:txBody>
      </p:sp>
      <p:sp>
        <p:nvSpPr>
          <p:cNvPr id="568" name="Rectangle"/>
          <p:cNvSpPr/>
          <p:nvPr/>
        </p:nvSpPr>
        <p:spPr>
          <a:xfrm>
            <a:off x="3937217" y="2413000"/>
            <a:ext cx="1524001" cy="63500"/>
          </a:xfrm>
          <a:prstGeom prst="rect">
            <a:avLst/>
          </a:prstGeom>
          <a:solidFill>
            <a:srgbClr val="04B4DB"/>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a:p>
        </p:txBody>
      </p:sp>
      <p:sp>
        <p:nvSpPr>
          <p:cNvPr id="569" name="Cloud Financial…"/>
          <p:cNvSpPr txBox="1"/>
          <p:nvPr/>
        </p:nvSpPr>
        <p:spPr>
          <a:xfrm>
            <a:off x="3045042" y="2878432"/>
            <a:ext cx="3302001" cy="1270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normAutofit/>
          </a:bodyPr>
          <a:lstStyle/>
          <a:p>
            <a:pPr>
              <a:lnSpc>
                <a:spcPct val="80000"/>
              </a:lnSpc>
              <a:defRPr sz="3200" spc="-64">
                <a:solidFill>
                  <a:srgbClr val="929292"/>
                </a:solidFill>
                <a:latin typeface="Avenir Heavy"/>
                <a:ea typeface="Avenir Heavy"/>
                <a:cs typeface="Avenir Heavy"/>
                <a:sym typeface="Avenir Heavy"/>
              </a:defRPr>
            </a:pPr>
            <a:r>
              <a:t>Cloud Financial </a:t>
            </a:r>
          </a:p>
          <a:p>
            <a:pPr>
              <a:lnSpc>
                <a:spcPct val="80000"/>
              </a:lnSpc>
              <a:defRPr sz="3200" spc="-64">
                <a:solidFill>
                  <a:srgbClr val="929292"/>
                </a:solidFill>
                <a:latin typeface="Avenir Heavy"/>
                <a:ea typeface="Avenir Heavy"/>
                <a:cs typeface="Avenir Heavy"/>
                <a:sym typeface="Avenir Heavy"/>
              </a:defRPr>
            </a:pPr>
            <a:r>
              <a:t>Management</a:t>
            </a:r>
          </a:p>
        </p:txBody>
      </p:sp>
      <p:sp>
        <p:nvSpPr>
          <p:cNvPr id="570" name="“Elevate The Cloud Game” - Stoisavljević Aleksandar @ 2023"/>
          <p:cNvSpPr txBox="1"/>
          <p:nvPr/>
        </p:nvSpPr>
        <p:spPr>
          <a:xfrm>
            <a:off x="13525499" y="12319000"/>
            <a:ext cx="7785152" cy="5238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a:defRPr>
                <a:latin typeface="Avenir Book"/>
                <a:ea typeface="Avenir Book"/>
                <a:cs typeface="Avenir Book"/>
                <a:sym typeface="Avenir Book"/>
              </a:defRPr>
            </a:lvl1pPr>
          </a:lstStyle>
          <a:p>
            <a:r>
              <a:t>“Elevate The Cloud Game” - Stoisavljević Aleksandar @ 2023</a:t>
            </a:r>
          </a:p>
        </p:txBody>
      </p:sp>
      <p:sp>
        <p:nvSpPr>
          <p:cNvPr id="571" name="Expenditure and usage awareness"/>
          <p:cNvSpPr txBox="1"/>
          <p:nvPr/>
        </p:nvSpPr>
        <p:spPr>
          <a:xfrm>
            <a:off x="3045042" y="4611484"/>
            <a:ext cx="3302001" cy="1270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normAutofit/>
          </a:bodyPr>
          <a:lstStyle>
            <a:lvl1pPr>
              <a:lnSpc>
                <a:spcPct val="80000"/>
              </a:lnSpc>
              <a:defRPr sz="3200" spc="-64">
                <a:solidFill>
                  <a:srgbClr val="929292"/>
                </a:solidFill>
                <a:latin typeface="Avenir Heavy"/>
                <a:ea typeface="Avenir Heavy"/>
                <a:cs typeface="Avenir Heavy"/>
                <a:sym typeface="Avenir Heavy"/>
              </a:defRPr>
            </a:lvl1pPr>
          </a:lstStyle>
          <a:p>
            <a:r>
              <a:t>Expenditure and usage awareness</a:t>
            </a:r>
          </a:p>
        </p:txBody>
      </p:sp>
      <p:sp>
        <p:nvSpPr>
          <p:cNvPr id="572" name="Cost effective resources"/>
          <p:cNvSpPr txBox="1"/>
          <p:nvPr/>
        </p:nvSpPr>
        <p:spPr>
          <a:xfrm>
            <a:off x="3045042" y="6344535"/>
            <a:ext cx="3302001" cy="1270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normAutofit/>
          </a:bodyPr>
          <a:lstStyle>
            <a:lvl1pPr>
              <a:lnSpc>
                <a:spcPct val="80000"/>
              </a:lnSpc>
              <a:defRPr sz="3200" spc="-64">
                <a:solidFill>
                  <a:srgbClr val="929292"/>
                </a:solidFill>
                <a:latin typeface="Avenir Heavy"/>
                <a:ea typeface="Avenir Heavy"/>
                <a:cs typeface="Avenir Heavy"/>
                <a:sym typeface="Avenir Heavy"/>
              </a:defRPr>
            </a:lvl1pPr>
          </a:lstStyle>
          <a:p>
            <a:r>
              <a:t>Cost effective resources</a:t>
            </a:r>
          </a:p>
        </p:txBody>
      </p:sp>
      <p:sp>
        <p:nvSpPr>
          <p:cNvPr id="573" name="Manage demand &amp; supplying resources"/>
          <p:cNvSpPr txBox="1"/>
          <p:nvPr/>
        </p:nvSpPr>
        <p:spPr>
          <a:xfrm>
            <a:off x="3045042" y="8016468"/>
            <a:ext cx="3302001" cy="1270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normAutofit/>
          </a:bodyPr>
          <a:lstStyle>
            <a:lvl1pPr defTabSz="2121355">
              <a:lnSpc>
                <a:spcPct val="80000"/>
              </a:lnSpc>
              <a:defRPr sz="2784" spc="-55">
                <a:solidFill>
                  <a:srgbClr val="929292"/>
                </a:solidFill>
                <a:latin typeface="Avenir Heavy"/>
                <a:ea typeface="Avenir Heavy"/>
                <a:cs typeface="Avenir Heavy"/>
                <a:sym typeface="Avenir Heavy"/>
              </a:defRPr>
            </a:lvl1pPr>
          </a:lstStyle>
          <a:p>
            <a:r>
              <a:t>Manage demand &amp; supplying resources</a:t>
            </a:r>
          </a:p>
        </p:txBody>
      </p:sp>
      <p:sp>
        <p:nvSpPr>
          <p:cNvPr id="574" name="Optimize over time"/>
          <p:cNvSpPr txBox="1"/>
          <p:nvPr/>
        </p:nvSpPr>
        <p:spPr>
          <a:xfrm>
            <a:off x="3045042" y="9688400"/>
            <a:ext cx="3302001" cy="1270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normAutofit/>
          </a:bodyPr>
          <a:lstStyle>
            <a:lvl1pPr>
              <a:lnSpc>
                <a:spcPct val="80000"/>
              </a:lnSpc>
              <a:defRPr sz="3200" spc="-64">
                <a:solidFill>
                  <a:srgbClr val="FFFFFF"/>
                </a:solidFill>
                <a:latin typeface="Avenir Heavy"/>
                <a:ea typeface="Avenir Heavy"/>
                <a:cs typeface="Avenir Heavy"/>
                <a:sym typeface="Avenir Heavy"/>
              </a:defRPr>
            </a:lvl1pPr>
          </a:lstStyle>
          <a:p>
            <a:r>
              <a:t>Optimize over time</a:t>
            </a:r>
          </a:p>
        </p:txBody>
      </p:sp>
      <p:sp>
        <p:nvSpPr>
          <p:cNvPr id="575" name="Define a review process and analyze your workload regularly (items: 2)"/>
          <p:cNvSpPr txBox="1"/>
          <p:nvPr/>
        </p:nvSpPr>
        <p:spPr>
          <a:xfrm>
            <a:off x="6664762" y="1378743"/>
            <a:ext cx="16789433" cy="8032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spAutoFit/>
          </a:bodyPr>
          <a:lstStyle>
            <a:lvl1pPr algn="l">
              <a:defRPr sz="3800">
                <a:solidFill>
                  <a:schemeClr val="accent1">
                    <a:hueOff val="114395"/>
                    <a:lumOff val="-24975"/>
                  </a:schemeClr>
                </a:solidFill>
                <a:latin typeface="Avenir Heavy"/>
                <a:ea typeface="Avenir Heavy"/>
                <a:cs typeface="Avenir Heavy"/>
                <a:sym typeface="Avenir Heavy"/>
              </a:defRPr>
            </a:lvl1pPr>
          </a:lstStyle>
          <a:p>
            <a:r>
              <a:t>Define a review process and analyze your workload regularly (items: 2)</a:t>
            </a:r>
          </a:p>
        </p:txBody>
      </p:sp>
      <p:sp>
        <p:nvSpPr>
          <p:cNvPr id="576" name="COST10 - BP01 - Develop a workload…"/>
          <p:cNvSpPr txBox="1"/>
          <p:nvPr/>
        </p:nvSpPr>
        <p:spPr>
          <a:xfrm>
            <a:off x="16002000" y="3306668"/>
            <a:ext cx="4988916" cy="82085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p>
            <a:pPr algn="l"/>
            <a:r>
              <a:t>COST10 - BP01 - Develop a workload </a:t>
            </a:r>
          </a:p>
          <a:p>
            <a:pPr algn="l"/>
            <a:r>
              <a:t>review process</a:t>
            </a:r>
          </a:p>
        </p:txBody>
      </p:sp>
      <p:sp>
        <p:nvSpPr>
          <p:cNvPr id="577" name="COST10 - BP02 - Review and analyze…"/>
          <p:cNvSpPr txBox="1"/>
          <p:nvPr/>
        </p:nvSpPr>
        <p:spPr>
          <a:xfrm>
            <a:off x="16002000" y="4577616"/>
            <a:ext cx="4983328" cy="82085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p>
            <a:pPr algn="l"/>
            <a:r>
              <a:t>COST10 - BP02 - Review and analyze </a:t>
            </a:r>
          </a:p>
          <a:p>
            <a:pPr algn="l"/>
            <a:r>
              <a:t>this workload regularly</a:t>
            </a:r>
          </a:p>
        </p:txBody>
      </p:sp>
      <p:grpSp>
        <p:nvGrpSpPr>
          <p:cNvPr id="580" name="Group"/>
          <p:cNvGrpSpPr/>
          <p:nvPr/>
        </p:nvGrpSpPr>
        <p:grpSpPr>
          <a:xfrm>
            <a:off x="9211339" y="5669066"/>
            <a:ext cx="3140859" cy="2799686"/>
            <a:chOff x="0" y="0"/>
            <a:chExt cx="3140858" cy="2799685"/>
          </a:xfrm>
        </p:grpSpPr>
        <p:sp>
          <p:nvSpPr>
            <p:cNvPr id="578" name="Hexagon"/>
            <p:cNvSpPr/>
            <p:nvPr/>
          </p:nvSpPr>
          <p:spPr>
            <a:xfrm rot="16200000">
              <a:off x="170586" y="-170587"/>
              <a:ext cx="2799686" cy="3140859"/>
            </a:xfrm>
            <a:custGeom>
              <a:avLst/>
              <a:gdLst/>
              <a:ahLst/>
              <a:cxnLst>
                <a:cxn ang="0">
                  <a:pos x="wd2" y="hd2"/>
                </a:cxn>
                <a:cxn ang="5400000">
                  <a:pos x="wd2" y="hd2"/>
                </a:cxn>
                <a:cxn ang="10800000">
                  <a:pos x="wd2" y="hd2"/>
                </a:cxn>
                <a:cxn ang="16200000">
                  <a:pos x="wd2" y="hd2"/>
                </a:cxn>
              </a:cxnLst>
              <a:rect l="0" t="0" r="r" b="b"/>
              <a:pathLst>
                <a:path w="21600" h="21600" extrusionOk="0">
                  <a:moveTo>
                    <a:pt x="10762" y="0"/>
                  </a:moveTo>
                  <a:lnTo>
                    <a:pt x="21600" y="5487"/>
                  </a:lnTo>
                  <a:lnTo>
                    <a:pt x="21571" y="16201"/>
                  </a:lnTo>
                  <a:lnTo>
                    <a:pt x="10764" y="21600"/>
                  </a:lnTo>
                  <a:lnTo>
                    <a:pt x="13" y="16243"/>
                  </a:lnTo>
                  <a:lnTo>
                    <a:pt x="0" y="5425"/>
                  </a:lnTo>
                  <a:lnTo>
                    <a:pt x="10762" y="0"/>
                  </a:lnTo>
                  <a:close/>
                </a:path>
              </a:pathLst>
            </a:custGeom>
            <a:solidFill>
              <a:schemeClr val="accent4">
                <a:hueOff val="-476017"/>
                <a:lumOff val="-10042"/>
              </a:schemeClr>
            </a:solidFill>
            <a:ln w="12700" cap="flat">
              <a:noFill/>
              <a:miter lim="400000"/>
            </a:ln>
            <a:effectLst/>
          </p:spPr>
          <p:txBody>
            <a:bodyPr wrap="square" lIns="71437" tIns="71437" rIns="71437" bIns="71437" numCol="1" anchor="ctr">
              <a:noAutofit/>
            </a:bodyPr>
            <a:lstStyle/>
            <a:p>
              <a:pPr defTabSz="821531">
                <a:defRPr sz="3000">
                  <a:solidFill>
                    <a:srgbClr val="000000"/>
                  </a:solidFill>
                  <a:latin typeface="Helvetica Neue Medium"/>
                  <a:ea typeface="Helvetica Neue Medium"/>
                  <a:cs typeface="Helvetica Neue Medium"/>
                  <a:sym typeface="Helvetica Neue Medium"/>
                </a:defRPr>
              </a:pPr>
              <a:endParaRPr/>
            </a:p>
          </p:txBody>
        </p:sp>
        <p:sp>
          <p:nvSpPr>
            <p:cNvPr id="579" name="Review Workflow…"/>
            <p:cNvSpPr txBox="1"/>
            <p:nvPr/>
          </p:nvSpPr>
          <p:spPr>
            <a:xfrm>
              <a:off x="113262" y="225407"/>
              <a:ext cx="2879435" cy="206968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numCol="1" anchor="ctr">
              <a:noAutofit/>
            </a:bodyPr>
            <a:lstStyle/>
            <a:p>
              <a:pPr>
                <a:defRPr b="1"/>
              </a:pPr>
              <a:r>
                <a:t>Review Workflow</a:t>
              </a:r>
            </a:p>
            <a:p>
              <a:pPr>
                <a:defRPr b="1"/>
              </a:pPr>
              <a:r>
                <a:t>&amp; Analyse</a:t>
              </a:r>
            </a:p>
            <a:p>
              <a:pPr>
                <a:defRPr b="1"/>
              </a:pPr>
              <a:r>
                <a:t>Best Practices</a:t>
              </a:r>
            </a:p>
          </p:txBody>
        </p:sp>
      </p:grpSp>
      <p:sp>
        <p:nvSpPr>
          <p:cNvPr id="581" name="Circle"/>
          <p:cNvSpPr/>
          <p:nvPr/>
        </p:nvSpPr>
        <p:spPr>
          <a:xfrm>
            <a:off x="12399102" y="8945944"/>
            <a:ext cx="1270001" cy="1270001"/>
          </a:xfrm>
          <a:prstGeom prst="ellipse">
            <a:avLst/>
          </a:prstGeom>
          <a:solidFill>
            <a:srgbClr val="00A1FF"/>
          </a:solidFill>
          <a:ln w="12700">
            <a:miter lim="400000"/>
          </a:ln>
        </p:spPr>
        <p:txBody>
          <a:bodyPr lIns="71437" tIns="71437" rIns="71437" bIns="71437" anchor="ctr"/>
          <a:lstStyle/>
          <a:p>
            <a:pPr defTabSz="821531">
              <a:defRPr sz="3000">
                <a:solidFill>
                  <a:srgbClr val="000000"/>
                </a:solidFill>
                <a:latin typeface="Helvetica Neue Medium"/>
                <a:ea typeface="Helvetica Neue Medium"/>
                <a:cs typeface="Helvetica Neue Medium"/>
                <a:sym typeface="Helvetica Neue Medium"/>
              </a:defRPr>
            </a:pPr>
            <a:endParaRPr/>
          </a:p>
        </p:txBody>
      </p:sp>
      <p:sp>
        <p:nvSpPr>
          <p:cNvPr id="582" name="Circle"/>
          <p:cNvSpPr/>
          <p:nvPr/>
        </p:nvSpPr>
        <p:spPr>
          <a:xfrm>
            <a:off x="6745722" y="6486520"/>
            <a:ext cx="1270001" cy="1270001"/>
          </a:xfrm>
          <a:prstGeom prst="ellipse">
            <a:avLst/>
          </a:prstGeom>
          <a:solidFill>
            <a:srgbClr val="00A1FF"/>
          </a:solidFill>
          <a:ln w="12700">
            <a:miter lim="400000"/>
          </a:ln>
        </p:spPr>
        <p:txBody>
          <a:bodyPr lIns="71437" tIns="71437" rIns="71437" bIns="71437" anchor="ctr"/>
          <a:lstStyle/>
          <a:p>
            <a:pPr defTabSz="821531">
              <a:defRPr sz="3000">
                <a:solidFill>
                  <a:srgbClr val="000000"/>
                </a:solidFill>
                <a:latin typeface="Helvetica Neue Medium"/>
                <a:ea typeface="Helvetica Neue Medium"/>
                <a:cs typeface="Helvetica Neue Medium"/>
                <a:sym typeface="Helvetica Neue Medium"/>
              </a:defRPr>
            </a:pPr>
            <a:endParaRPr/>
          </a:p>
        </p:txBody>
      </p:sp>
      <p:sp>
        <p:nvSpPr>
          <p:cNvPr id="583" name="COST10…"/>
          <p:cNvSpPr txBox="1"/>
          <p:nvPr/>
        </p:nvSpPr>
        <p:spPr>
          <a:xfrm>
            <a:off x="6759362" y="6711235"/>
            <a:ext cx="1242721" cy="82057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p>
            <a:pPr>
              <a:defRPr b="1"/>
            </a:pPr>
            <a:r>
              <a:t>COST10</a:t>
            </a:r>
          </a:p>
          <a:p>
            <a:pPr>
              <a:defRPr b="1"/>
            </a:pPr>
            <a:r>
              <a:t>BP01</a:t>
            </a:r>
          </a:p>
        </p:txBody>
      </p:sp>
      <p:sp>
        <p:nvSpPr>
          <p:cNvPr id="584" name="COST10…"/>
          <p:cNvSpPr txBox="1"/>
          <p:nvPr/>
        </p:nvSpPr>
        <p:spPr>
          <a:xfrm>
            <a:off x="12373905" y="9170659"/>
            <a:ext cx="1320394" cy="82057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p>
            <a:pPr>
              <a:defRPr b="1"/>
            </a:pPr>
            <a:r>
              <a:t>COST10 </a:t>
            </a:r>
          </a:p>
          <a:p>
            <a:pPr>
              <a:defRPr b="1"/>
            </a:pPr>
            <a:r>
              <a:t>BP02</a:t>
            </a: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6" name="ECG-CostOptimization-007c.jpg" descr="ECG-CostOptimization-007c.jpg"/>
          <p:cNvPicPr>
            <a:picLocks noChangeAspect="1"/>
          </p:cNvPicPr>
          <p:nvPr/>
        </p:nvPicPr>
        <p:blipFill>
          <a:blip r:embed="rId2"/>
          <a:stretch>
            <a:fillRect/>
          </a:stretch>
        </p:blipFill>
        <p:spPr>
          <a:xfrm>
            <a:off x="2375825" y="917168"/>
            <a:ext cx="19632350" cy="11881664"/>
          </a:xfrm>
          <a:prstGeom prst="rect">
            <a:avLst/>
          </a:prstGeom>
          <a:ln w="12700">
            <a:miter lim="400000"/>
          </a:ln>
        </p:spPr>
      </p:pic>
      <p:sp>
        <p:nvSpPr>
          <p:cNvPr id="197" name="“Elevate The Cloud Game” - Stoisavljević Aleksandar @ 2023"/>
          <p:cNvSpPr txBox="1"/>
          <p:nvPr/>
        </p:nvSpPr>
        <p:spPr>
          <a:xfrm>
            <a:off x="13525499" y="12319000"/>
            <a:ext cx="7785152" cy="5238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a:defRPr>
                <a:solidFill>
                  <a:srgbClr val="FFFFFF"/>
                </a:solidFill>
                <a:latin typeface="Avenir Book"/>
                <a:ea typeface="Avenir Book"/>
                <a:cs typeface="Avenir Book"/>
                <a:sym typeface="Avenir Book"/>
              </a:defRPr>
            </a:lvl1pPr>
          </a:lstStyle>
          <a:p>
            <a:r>
              <a:t>“Elevate The Cloud Game” - Stoisavljević Aleksandar @ 2023</a:t>
            </a:r>
          </a:p>
        </p:txBody>
      </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6" name="Rectangle"/>
          <p:cNvSpPr/>
          <p:nvPr/>
        </p:nvSpPr>
        <p:spPr>
          <a:xfrm>
            <a:off x="3045042" y="951962"/>
            <a:ext cx="3302001" cy="11812076"/>
          </a:xfrm>
          <a:prstGeom prst="rect">
            <a:avLst/>
          </a:prstGeom>
          <a:solidFill>
            <a:srgbClr val="003462"/>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a:p>
        </p:txBody>
      </p:sp>
      <p:sp>
        <p:nvSpPr>
          <p:cNvPr id="587" name="Design Principles"/>
          <p:cNvSpPr txBox="1">
            <a:spLocks noGrp="1"/>
          </p:cNvSpPr>
          <p:nvPr>
            <p:ph type="title" idx="4294967295"/>
          </p:nvPr>
        </p:nvSpPr>
        <p:spPr>
          <a:xfrm>
            <a:off x="3048216" y="1145381"/>
            <a:ext cx="3302001" cy="1270001"/>
          </a:xfrm>
          <a:prstGeom prst="rect">
            <a:avLst/>
          </a:prstGeom>
        </p:spPr>
        <p:txBody>
          <a:bodyPr lIns="71437" tIns="71437" rIns="71437" bIns="71437" anchor="ctr"/>
          <a:lstStyle>
            <a:lvl1pPr defTabSz="2438339">
              <a:lnSpc>
                <a:spcPct val="80000"/>
              </a:lnSpc>
              <a:defRPr sz="3200" spc="-64">
                <a:solidFill>
                  <a:srgbClr val="FFFFFF"/>
                </a:solidFill>
                <a:latin typeface="Avenir Book"/>
                <a:ea typeface="Avenir Book"/>
                <a:cs typeface="Avenir Book"/>
                <a:sym typeface="Avenir Book"/>
              </a:defRPr>
            </a:lvl1pPr>
          </a:lstStyle>
          <a:p>
            <a:r>
              <a:t>Design Principles</a:t>
            </a:r>
          </a:p>
        </p:txBody>
      </p:sp>
      <p:sp>
        <p:nvSpPr>
          <p:cNvPr id="588" name="Rectangle"/>
          <p:cNvSpPr/>
          <p:nvPr/>
        </p:nvSpPr>
        <p:spPr>
          <a:xfrm>
            <a:off x="3937217" y="2413000"/>
            <a:ext cx="1524001" cy="63500"/>
          </a:xfrm>
          <a:prstGeom prst="rect">
            <a:avLst/>
          </a:prstGeom>
          <a:solidFill>
            <a:srgbClr val="04B4DB"/>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a:p>
        </p:txBody>
      </p:sp>
      <p:sp>
        <p:nvSpPr>
          <p:cNvPr id="589" name="Cloud Financial…"/>
          <p:cNvSpPr txBox="1"/>
          <p:nvPr/>
        </p:nvSpPr>
        <p:spPr>
          <a:xfrm>
            <a:off x="3045042" y="2878432"/>
            <a:ext cx="3302001" cy="1270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normAutofit/>
          </a:bodyPr>
          <a:lstStyle/>
          <a:p>
            <a:pPr>
              <a:lnSpc>
                <a:spcPct val="80000"/>
              </a:lnSpc>
              <a:defRPr sz="3200" spc="-64">
                <a:solidFill>
                  <a:srgbClr val="929292"/>
                </a:solidFill>
                <a:latin typeface="Avenir Heavy"/>
                <a:ea typeface="Avenir Heavy"/>
                <a:cs typeface="Avenir Heavy"/>
                <a:sym typeface="Avenir Heavy"/>
              </a:defRPr>
            </a:pPr>
            <a:r>
              <a:t>Cloud Financial </a:t>
            </a:r>
          </a:p>
          <a:p>
            <a:pPr>
              <a:lnSpc>
                <a:spcPct val="80000"/>
              </a:lnSpc>
              <a:defRPr sz="3200" spc="-64">
                <a:solidFill>
                  <a:srgbClr val="929292"/>
                </a:solidFill>
                <a:latin typeface="Avenir Heavy"/>
                <a:ea typeface="Avenir Heavy"/>
                <a:cs typeface="Avenir Heavy"/>
                <a:sym typeface="Avenir Heavy"/>
              </a:defRPr>
            </a:pPr>
            <a:r>
              <a:t>Management</a:t>
            </a:r>
          </a:p>
        </p:txBody>
      </p:sp>
      <p:sp>
        <p:nvSpPr>
          <p:cNvPr id="590" name="“Elevate The Cloud Game” - Stoisavljević Aleksandar @ 2023"/>
          <p:cNvSpPr txBox="1"/>
          <p:nvPr/>
        </p:nvSpPr>
        <p:spPr>
          <a:xfrm>
            <a:off x="13525499" y="12319000"/>
            <a:ext cx="7785152" cy="5238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a:defRPr>
                <a:latin typeface="Avenir Book"/>
                <a:ea typeface="Avenir Book"/>
                <a:cs typeface="Avenir Book"/>
                <a:sym typeface="Avenir Book"/>
              </a:defRPr>
            </a:lvl1pPr>
          </a:lstStyle>
          <a:p>
            <a:r>
              <a:t>“Elevate The Cloud Game” - Stoisavljević Aleksandar @ 2023</a:t>
            </a:r>
          </a:p>
        </p:txBody>
      </p:sp>
      <p:sp>
        <p:nvSpPr>
          <p:cNvPr id="591" name="Expenditure and usage awareness"/>
          <p:cNvSpPr txBox="1"/>
          <p:nvPr/>
        </p:nvSpPr>
        <p:spPr>
          <a:xfrm>
            <a:off x="3045042" y="4611484"/>
            <a:ext cx="3302001" cy="1270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normAutofit/>
          </a:bodyPr>
          <a:lstStyle>
            <a:lvl1pPr>
              <a:lnSpc>
                <a:spcPct val="80000"/>
              </a:lnSpc>
              <a:defRPr sz="3200" spc="-64">
                <a:solidFill>
                  <a:srgbClr val="929292"/>
                </a:solidFill>
                <a:latin typeface="Avenir Heavy"/>
                <a:ea typeface="Avenir Heavy"/>
                <a:cs typeface="Avenir Heavy"/>
                <a:sym typeface="Avenir Heavy"/>
              </a:defRPr>
            </a:lvl1pPr>
          </a:lstStyle>
          <a:p>
            <a:r>
              <a:t>Expenditure and usage awareness</a:t>
            </a:r>
          </a:p>
        </p:txBody>
      </p:sp>
      <p:sp>
        <p:nvSpPr>
          <p:cNvPr id="592" name="Cost effective resources"/>
          <p:cNvSpPr txBox="1"/>
          <p:nvPr/>
        </p:nvSpPr>
        <p:spPr>
          <a:xfrm>
            <a:off x="3045042" y="6344535"/>
            <a:ext cx="3302001" cy="1270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normAutofit/>
          </a:bodyPr>
          <a:lstStyle>
            <a:lvl1pPr>
              <a:lnSpc>
                <a:spcPct val="80000"/>
              </a:lnSpc>
              <a:defRPr sz="3200" spc="-64">
                <a:solidFill>
                  <a:srgbClr val="929292"/>
                </a:solidFill>
                <a:latin typeface="Avenir Heavy"/>
                <a:ea typeface="Avenir Heavy"/>
                <a:cs typeface="Avenir Heavy"/>
                <a:sym typeface="Avenir Heavy"/>
              </a:defRPr>
            </a:lvl1pPr>
          </a:lstStyle>
          <a:p>
            <a:r>
              <a:t>Cost effective resources</a:t>
            </a:r>
          </a:p>
        </p:txBody>
      </p:sp>
      <p:sp>
        <p:nvSpPr>
          <p:cNvPr id="593" name="Manage demand &amp; supplying resources"/>
          <p:cNvSpPr txBox="1"/>
          <p:nvPr/>
        </p:nvSpPr>
        <p:spPr>
          <a:xfrm>
            <a:off x="3045042" y="8016468"/>
            <a:ext cx="3302001" cy="1270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normAutofit/>
          </a:bodyPr>
          <a:lstStyle>
            <a:lvl1pPr defTabSz="2121355">
              <a:lnSpc>
                <a:spcPct val="80000"/>
              </a:lnSpc>
              <a:defRPr sz="2784" spc="-55">
                <a:solidFill>
                  <a:srgbClr val="929292"/>
                </a:solidFill>
                <a:latin typeface="Avenir Heavy"/>
                <a:ea typeface="Avenir Heavy"/>
                <a:cs typeface="Avenir Heavy"/>
                <a:sym typeface="Avenir Heavy"/>
              </a:defRPr>
            </a:lvl1pPr>
          </a:lstStyle>
          <a:p>
            <a:r>
              <a:t>Manage demand &amp; supplying resources</a:t>
            </a:r>
          </a:p>
        </p:txBody>
      </p:sp>
      <p:sp>
        <p:nvSpPr>
          <p:cNvPr id="594" name="Optimize over time"/>
          <p:cNvSpPr txBox="1"/>
          <p:nvPr/>
        </p:nvSpPr>
        <p:spPr>
          <a:xfrm>
            <a:off x="3045042" y="9688400"/>
            <a:ext cx="3302001" cy="1270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normAutofit/>
          </a:bodyPr>
          <a:lstStyle>
            <a:lvl1pPr>
              <a:lnSpc>
                <a:spcPct val="80000"/>
              </a:lnSpc>
              <a:defRPr sz="3200" spc="-64">
                <a:solidFill>
                  <a:srgbClr val="FFFFFF"/>
                </a:solidFill>
                <a:latin typeface="Avenir Heavy"/>
                <a:ea typeface="Avenir Heavy"/>
                <a:cs typeface="Avenir Heavy"/>
                <a:sym typeface="Avenir Heavy"/>
              </a:defRPr>
            </a:lvl1pPr>
          </a:lstStyle>
          <a:p>
            <a:r>
              <a:t>Optimize over time</a:t>
            </a:r>
          </a:p>
        </p:txBody>
      </p:sp>
      <p:sp>
        <p:nvSpPr>
          <p:cNvPr id="595" name="Automating operations (items: 1)"/>
          <p:cNvSpPr txBox="1"/>
          <p:nvPr/>
        </p:nvSpPr>
        <p:spPr>
          <a:xfrm>
            <a:off x="6757247" y="1378743"/>
            <a:ext cx="14596959" cy="8032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spAutoFit/>
          </a:bodyPr>
          <a:lstStyle>
            <a:lvl1pPr algn="l">
              <a:defRPr sz="3800">
                <a:solidFill>
                  <a:schemeClr val="accent1">
                    <a:hueOff val="114395"/>
                    <a:lumOff val="-24975"/>
                  </a:schemeClr>
                </a:solidFill>
                <a:latin typeface="Avenir Heavy"/>
                <a:ea typeface="Avenir Heavy"/>
                <a:cs typeface="Avenir Heavy"/>
                <a:sym typeface="Avenir Heavy"/>
              </a:defRPr>
            </a:lvl1pPr>
          </a:lstStyle>
          <a:p>
            <a:r>
              <a:t>Automating operations (items: 1)</a:t>
            </a:r>
          </a:p>
        </p:txBody>
      </p:sp>
      <p:sp>
        <p:nvSpPr>
          <p:cNvPr id="596" name="COST11 - BP01 - Perform automations…"/>
          <p:cNvSpPr txBox="1"/>
          <p:nvPr/>
        </p:nvSpPr>
        <p:spPr>
          <a:xfrm>
            <a:off x="15038395" y="3856619"/>
            <a:ext cx="5134484" cy="82085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p>
            <a:pPr algn="l"/>
            <a:r>
              <a:t>COST11 - BP01 - Perform automations </a:t>
            </a:r>
          </a:p>
          <a:p>
            <a:pPr algn="l"/>
            <a:r>
              <a:t>for operations</a:t>
            </a:r>
          </a:p>
        </p:txBody>
      </p:sp>
      <p:grpSp>
        <p:nvGrpSpPr>
          <p:cNvPr id="599" name="Group"/>
          <p:cNvGrpSpPr/>
          <p:nvPr/>
        </p:nvGrpSpPr>
        <p:grpSpPr>
          <a:xfrm>
            <a:off x="9211339" y="5669066"/>
            <a:ext cx="3140859" cy="2799686"/>
            <a:chOff x="0" y="0"/>
            <a:chExt cx="3140858" cy="2799685"/>
          </a:xfrm>
        </p:grpSpPr>
        <p:sp>
          <p:nvSpPr>
            <p:cNvPr id="597" name="Hexagon"/>
            <p:cNvSpPr/>
            <p:nvPr/>
          </p:nvSpPr>
          <p:spPr>
            <a:xfrm rot="16200000">
              <a:off x="170586" y="-170587"/>
              <a:ext cx="2799686" cy="3140859"/>
            </a:xfrm>
            <a:custGeom>
              <a:avLst/>
              <a:gdLst/>
              <a:ahLst/>
              <a:cxnLst>
                <a:cxn ang="0">
                  <a:pos x="wd2" y="hd2"/>
                </a:cxn>
                <a:cxn ang="5400000">
                  <a:pos x="wd2" y="hd2"/>
                </a:cxn>
                <a:cxn ang="10800000">
                  <a:pos x="wd2" y="hd2"/>
                </a:cxn>
                <a:cxn ang="16200000">
                  <a:pos x="wd2" y="hd2"/>
                </a:cxn>
              </a:cxnLst>
              <a:rect l="0" t="0" r="r" b="b"/>
              <a:pathLst>
                <a:path w="21600" h="21600" extrusionOk="0">
                  <a:moveTo>
                    <a:pt x="10762" y="0"/>
                  </a:moveTo>
                  <a:lnTo>
                    <a:pt x="21600" y="5487"/>
                  </a:lnTo>
                  <a:lnTo>
                    <a:pt x="21571" y="16201"/>
                  </a:lnTo>
                  <a:lnTo>
                    <a:pt x="10764" y="21600"/>
                  </a:lnTo>
                  <a:lnTo>
                    <a:pt x="13" y="16243"/>
                  </a:lnTo>
                  <a:lnTo>
                    <a:pt x="0" y="5425"/>
                  </a:lnTo>
                  <a:lnTo>
                    <a:pt x="10762" y="0"/>
                  </a:lnTo>
                  <a:close/>
                </a:path>
              </a:pathLst>
            </a:custGeom>
            <a:solidFill>
              <a:schemeClr val="accent4">
                <a:hueOff val="-476017"/>
                <a:lumOff val="-10042"/>
              </a:schemeClr>
            </a:solidFill>
            <a:ln w="12700" cap="flat">
              <a:noFill/>
              <a:miter lim="400000"/>
            </a:ln>
            <a:effectLst/>
          </p:spPr>
          <p:txBody>
            <a:bodyPr wrap="square" lIns="71437" tIns="71437" rIns="71437" bIns="71437" numCol="1" anchor="ctr">
              <a:noAutofit/>
            </a:bodyPr>
            <a:lstStyle/>
            <a:p>
              <a:pPr defTabSz="821531">
                <a:defRPr sz="3000">
                  <a:solidFill>
                    <a:srgbClr val="000000"/>
                  </a:solidFill>
                  <a:latin typeface="Helvetica Neue Medium"/>
                  <a:ea typeface="Helvetica Neue Medium"/>
                  <a:cs typeface="Helvetica Neue Medium"/>
                  <a:sym typeface="Helvetica Neue Medium"/>
                </a:defRPr>
              </a:pPr>
              <a:endParaRPr/>
            </a:p>
          </p:txBody>
        </p:sp>
        <p:sp>
          <p:nvSpPr>
            <p:cNvPr id="598" name="Automation…"/>
            <p:cNvSpPr txBox="1"/>
            <p:nvPr/>
          </p:nvSpPr>
          <p:spPr>
            <a:xfrm>
              <a:off x="113262" y="225407"/>
              <a:ext cx="2879435" cy="206968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numCol="1" anchor="ctr">
              <a:noAutofit/>
            </a:bodyPr>
            <a:lstStyle/>
            <a:p>
              <a:pPr>
                <a:defRPr b="1"/>
              </a:pPr>
              <a:r>
                <a:t>Automation</a:t>
              </a:r>
            </a:p>
            <a:p>
              <a:pPr>
                <a:defRPr b="1"/>
              </a:pPr>
              <a:r>
                <a:t>Best Practices</a:t>
              </a:r>
            </a:p>
          </p:txBody>
        </p:sp>
      </p:grpSp>
      <p:sp>
        <p:nvSpPr>
          <p:cNvPr id="600" name="Circle"/>
          <p:cNvSpPr/>
          <p:nvPr/>
        </p:nvSpPr>
        <p:spPr>
          <a:xfrm>
            <a:off x="6745722" y="6486520"/>
            <a:ext cx="1270001" cy="1270001"/>
          </a:xfrm>
          <a:prstGeom prst="ellipse">
            <a:avLst/>
          </a:prstGeom>
          <a:solidFill>
            <a:srgbClr val="00A1FF"/>
          </a:solidFill>
          <a:ln w="12700">
            <a:miter lim="400000"/>
          </a:ln>
        </p:spPr>
        <p:txBody>
          <a:bodyPr lIns="71437" tIns="71437" rIns="71437" bIns="71437" anchor="ctr"/>
          <a:lstStyle/>
          <a:p>
            <a:pPr defTabSz="821531">
              <a:defRPr sz="3000">
                <a:solidFill>
                  <a:srgbClr val="000000"/>
                </a:solidFill>
                <a:latin typeface="Helvetica Neue Medium"/>
                <a:ea typeface="Helvetica Neue Medium"/>
                <a:cs typeface="Helvetica Neue Medium"/>
                <a:sym typeface="Helvetica Neue Medium"/>
              </a:defRPr>
            </a:pPr>
            <a:endParaRPr/>
          </a:p>
        </p:txBody>
      </p:sp>
      <p:sp>
        <p:nvSpPr>
          <p:cNvPr id="601" name="COST11…"/>
          <p:cNvSpPr txBox="1"/>
          <p:nvPr/>
        </p:nvSpPr>
        <p:spPr>
          <a:xfrm>
            <a:off x="6759362" y="6711235"/>
            <a:ext cx="1242721" cy="82057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p>
            <a:pPr>
              <a:defRPr b="1"/>
            </a:pPr>
            <a:r>
              <a:t>COST11</a:t>
            </a:r>
          </a:p>
          <a:p>
            <a:pPr>
              <a:defRPr b="1"/>
            </a:pPr>
            <a:r>
              <a:t>BP01</a:t>
            </a:r>
          </a:p>
        </p:txBody>
      </p:sp>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3" name="Jatheon"/>
          <p:cNvSpPr txBox="1">
            <a:spLocks noGrp="1"/>
          </p:cNvSpPr>
          <p:nvPr>
            <p:ph type="title"/>
          </p:nvPr>
        </p:nvSpPr>
        <p:spPr>
          <a:xfrm>
            <a:off x="4000500" y="4447381"/>
            <a:ext cx="16323469" cy="4643438"/>
          </a:xfrm>
          <a:prstGeom prst="rect">
            <a:avLst/>
          </a:prstGeom>
        </p:spPr>
        <p:txBody>
          <a:bodyPr/>
          <a:lstStyle>
            <a:lvl1pPr>
              <a:defRPr>
                <a:latin typeface="Avenir Heavy"/>
                <a:ea typeface="Avenir Heavy"/>
                <a:cs typeface="Avenir Heavy"/>
                <a:sym typeface="Avenir Heavy"/>
              </a:defRPr>
            </a:lvl1pPr>
          </a:lstStyle>
          <a:p>
            <a:r>
              <a:t>Jatheon</a:t>
            </a:r>
          </a:p>
        </p:txBody>
      </p:sp>
      <p:sp>
        <p:nvSpPr>
          <p:cNvPr id="604" name="“Elevate The Cloud Game” - Stoisavljević Aleksandar @ 2023"/>
          <p:cNvSpPr txBox="1"/>
          <p:nvPr/>
        </p:nvSpPr>
        <p:spPr>
          <a:xfrm>
            <a:off x="13525499" y="12319000"/>
            <a:ext cx="7785152" cy="5238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a:defRPr>
                <a:solidFill>
                  <a:srgbClr val="FFFFFF"/>
                </a:solidFill>
                <a:latin typeface="Avenir Book"/>
                <a:ea typeface="Avenir Book"/>
                <a:cs typeface="Avenir Book"/>
                <a:sym typeface="Avenir Book"/>
              </a:defRPr>
            </a:lvl1pPr>
          </a:lstStyle>
          <a:p>
            <a:r>
              <a:t>“Elevate The Cloud Game” - Stoisavljević Aleksandar @ 2023</a:t>
            </a:r>
          </a:p>
        </p:txBody>
      </p:sp>
      <p:sp>
        <p:nvSpPr>
          <p:cNvPr id="605" name="Rectangle"/>
          <p:cNvSpPr/>
          <p:nvPr/>
        </p:nvSpPr>
        <p:spPr>
          <a:xfrm>
            <a:off x="3813802" y="7661570"/>
            <a:ext cx="6350001" cy="63501"/>
          </a:xfrm>
          <a:prstGeom prst="rect">
            <a:avLst/>
          </a:prstGeom>
          <a:solidFill>
            <a:srgbClr val="04B4DB"/>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a:p>
        </p:txBody>
      </p:sp>
      <p:sp>
        <p:nvSpPr>
          <p:cNvPr id="606" name="Data archiving solutions for compliance and legal support"/>
          <p:cNvSpPr txBox="1">
            <a:spLocks noGrp="1"/>
          </p:cNvSpPr>
          <p:nvPr>
            <p:ph type="body" sz="quarter" idx="4294967295"/>
          </p:nvPr>
        </p:nvSpPr>
        <p:spPr>
          <a:xfrm>
            <a:off x="4004865" y="8041798"/>
            <a:ext cx="16323470" cy="2048061"/>
          </a:xfrm>
          <a:prstGeom prst="rect">
            <a:avLst/>
          </a:prstGeom>
        </p:spPr>
        <p:txBody>
          <a:bodyPr lIns="71437" tIns="71437" rIns="71437" bIns="71437"/>
          <a:lstStyle>
            <a:lvl1pPr marL="0" indent="0" algn="l" defTabSz="825500">
              <a:defRPr sz="5000">
                <a:solidFill>
                  <a:schemeClr val="accent4">
                    <a:hueOff val="-476017"/>
                    <a:lumOff val="-10042"/>
                  </a:schemeClr>
                </a:solidFill>
                <a:latin typeface="Avenir Heavy"/>
                <a:ea typeface="Avenir Heavy"/>
                <a:cs typeface="Avenir Heavy"/>
                <a:sym typeface="Avenir Heavy"/>
              </a:defRPr>
            </a:lvl1pPr>
          </a:lstStyle>
          <a:p>
            <a:r>
              <a:t>Data archiving solutions for compliance and legal support</a:t>
            </a:r>
          </a:p>
        </p:txBody>
      </p:sp>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8" name="“Elevate The Cloud Game” - Stoisavljević Aleksandar @ 2023"/>
          <p:cNvSpPr txBox="1"/>
          <p:nvPr/>
        </p:nvSpPr>
        <p:spPr>
          <a:xfrm>
            <a:off x="13525499" y="12319000"/>
            <a:ext cx="7785152" cy="5238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a:defRPr>
                <a:latin typeface="Avenir Book"/>
                <a:ea typeface="Avenir Book"/>
                <a:cs typeface="Avenir Book"/>
                <a:sym typeface="Avenir Book"/>
              </a:defRPr>
            </a:lvl1pPr>
          </a:lstStyle>
          <a:p>
            <a:r>
              <a:t>“Elevate The Cloud Game” - Stoisavljević Aleksandar @ 2023</a:t>
            </a:r>
          </a:p>
        </p:txBody>
      </p:sp>
      <p:pic>
        <p:nvPicPr>
          <p:cNvPr id="609" name="ECG-CostOptimization-016.png" descr="ECG-CostOptimization-016.png"/>
          <p:cNvPicPr>
            <a:picLocks noChangeAspect="1"/>
          </p:cNvPicPr>
          <p:nvPr/>
        </p:nvPicPr>
        <p:blipFill>
          <a:blip r:embed="rId2"/>
          <a:stretch>
            <a:fillRect/>
          </a:stretch>
        </p:blipFill>
        <p:spPr>
          <a:xfrm>
            <a:off x="7716" y="920537"/>
            <a:ext cx="24368569" cy="11296221"/>
          </a:xfrm>
          <a:prstGeom prst="rect">
            <a:avLst/>
          </a:prstGeom>
          <a:ln w="12700">
            <a:miter lim="400000"/>
          </a:ln>
        </p:spPr>
      </p:pic>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1" name="Rectangle"/>
          <p:cNvSpPr/>
          <p:nvPr/>
        </p:nvSpPr>
        <p:spPr>
          <a:xfrm>
            <a:off x="3048569" y="8676761"/>
            <a:ext cx="18286862" cy="4151720"/>
          </a:xfrm>
          <a:prstGeom prst="rect">
            <a:avLst/>
          </a:prstGeom>
          <a:solidFill>
            <a:srgbClr val="DCF3EC"/>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a:p>
        </p:txBody>
      </p:sp>
      <p:sp>
        <p:nvSpPr>
          <p:cNvPr id="612" name="“Elevate The Cloud Game” - Stoisavljević Aleksandar @ 2023"/>
          <p:cNvSpPr txBox="1"/>
          <p:nvPr/>
        </p:nvSpPr>
        <p:spPr>
          <a:xfrm>
            <a:off x="13525499" y="12319000"/>
            <a:ext cx="7785152" cy="5238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a:defRPr>
                <a:latin typeface="Avenir Book"/>
                <a:ea typeface="Avenir Book"/>
                <a:cs typeface="Avenir Book"/>
                <a:sym typeface="Avenir Book"/>
              </a:defRPr>
            </a:lvl1pPr>
          </a:lstStyle>
          <a:p>
            <a:r>
              <a:t>“Elevate The Cloud Game” - Stoisavljević Aleksandar @ 2023</a:t>
            </a:r>
          </a:p>
        </p:txBody>
      </p:sp>
      <p:sp>
        <p:nvSpPr>
          <p:cNvPr id="613" name="Rectangle"/>
          <p:cNvSpPr/>
          <p:nvPr/>
        </p:nvSpPr>
        <p:spPr>
          <a:xfrm>
            <a:off x="3046334" y="942814"/>
            <a:ext cx="18291332" cy="7742324"/>
          </a:xfrm>
          <a:prstGeom prst="rect">
            <a:avLst/>
          </a:prstGeom>
          <a:solidFill>
            <a:srgbClr val="345E57"/>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a:p>
        </p:txBody>
      </p:sp>
      <p:sp>
        <p:nvSpPr>
          <p:cNvPr id="614" name="Rectangle"/>
          <p:cNvSpPr/>
          <p:nvPr/>
        </p:nvSpPr>
        <p:spPr>
          <a:xfrm>
            <a:off x="5153682" y="4217270"/>
            <a:ext cx="14076636" cy="6638647"/>
          </a:xfrm>
          <a:prstGeom prst="rect">
            <a:avLst/>
          </a:prstGeom>
          <a:solidFill>
            <a:srgbClr val="FFFFFF"/>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a:p>
        </p:txBody>
      </p:sp>
      <p:sp>
        <p:nvSpPr>
          <p:cNvPr id="615" name="Archiving is like having a digital paper…"/>
          <p:cNvSpPr txBox="1"/>
          <p:nvPr/>
        </p:nvSpPr>
        <p:spPr>
          <a:xfrm>
            <a:off x="7133779" y="5347296"/>
            <a:ext cx="11131424" cy="30214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p>
            <a:pPr algn="r">
              <a:defRPr sz="4800"/>
            </a:pPr>
            <a:r>
              <a:t>Archiving is like having a digital paper </a:t>
            </a:r>
          </a:p>
          <a:p>
            <a:pPr algn="r">
              <a:defRPr sz="4800"/>
            </a:pPr>
            <a:r>
              <a:t>trail of your organisation’s history, </a:t>
            </a:r>
          </a:p>
          <a:p>
            <a:pPr algn="r">
              <a:defRPr sz="4800"/>
            </a:pPr>
            <a:r>
              <a:t>making it invaluable for compliance and </a:t>
            </a:r>
          </a:p>
          <a:p>
            <a:pPr algn="r">
              <a:defRPr sz="4800"/>
            </a:pPr>
            <a:r>
              <a:t>record-keeping.</a:t>
            </a:r>
          </a:p>
        </p:txBody>
      </p:sp>
      <p:sp>
        <p:nvSpPr>
          <p:cNvPr id="616" name="“"/>
          <p:cNvSpPr txBox="1"/>
          <p:nvPr/>
        </p:nvSpPr>
        <p:spPr>
          <a:xfrm>
            <a:off x="5536560" y="7816218"/>
            <a:ext cx="1919606" cy="469326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a:defRPr sz="30000" b="1">
                <a:solidFill>
                  <a:schemeClr val="accent4">
                    <a:hueOff val="-1247790"/>
                    <a:lumOff val="-12326"/>
                  </a:schemeClr>
                </a:solidFill>
              </a:defRPr>
            </a:lvl1pPr>
          </a:lstStyle>
          <a:p>
            <a:r>
              <a:t>“</a:t>
            </a:r>
          </a:p>
        </p:txBody>
      </p:sp>
      <p:sp>
        <p:nvSpPr>
          <p:cNvPr id="617" name="Line"/>
          <p:cNvSpPr/>
          <p:nvPr/>
        </p:nvSpPr>
        <p:spPr>
          <a:xfrm>
            <a:off x="8900300" y="9428074"/>
            <a:ext cx="8337853" cy="1"/>
          </a:xfrm>
          <a:prstGeom prst="line">
            <a:avLst/>
          </a:prstGeom>
          <a:ln w="25400">
            <a:solidFill>
              <a:srgbClr val="345E57"/>
            </a:solidFill>
            <a:miter lim="400000"/>
          </a:ln>
        </p:spPr>
        <p:txBody>
          <a:bodyPr lIns="71437" tIns="71437" rIns="71437" bIns="71437" anchor="ctr"/>
          <a:lstStyle/>
          <a:p>
            <a:endParaRPr/>
          </a:p>
        </p:txBody>
      </p:sp>
      <p:sp>
        <p:nvSpPr>
          <p:cNvPr id="618" name="Circle"/>
          <p:cNvSpPr/>
          <p:nvPr/>
        </p:nvSpPr>
        <p:spPr>
          <a:xfrm>
            <a:off x="17140266" y="9055732"/>
            <a:ext cx="1447801" cy="1447801"/>
          </a:xfrm>
          <a:prstGeom prst="ellipse">
            <a:avLst/>
          </a:prstGeom>
          <a:solidFill>
            <a:srgbClr val="345E57"/>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a:p>
        </p:txBody>
      </p:sp>
      <p:pic>
        <p:nvPicPr>
          <p:cNvPr id="619" name="ECG-CostOptimization-017.png" descr="ECG-CostOptimization-017.png"/>
          <p:cNvPicPr>
            <a:picLocks noChangeAspect="1"/>
          </p:cNvPicPr>
          <p:nvPr/>
        </p:nvPicPr>
        <p:blipFill>
          <a:blip r:embed="rId3"/>
          <a:stretch>
            <a:fillRect/>
          </a:stretch>
        </p:blipFill>
        <p:spPr>
          <a:xfrm>
            <a:off x="17165666" y="9081132"/>
            <a:ext cx="1397001" cy="1397001"/>
          </a:xfrm>
          <a:prstGeom prst="rect">
            <a:avLst/>
          </a:prstGeom>
          <a:ln w="12700">
            <a:miter lim="400000"/>
          </a:ln>
        </p:spPr>
      </p:pic>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3" name="Rectangle"/>
          <p:cNvSpPr/>
          <p:nvPr/>
        </p:nvSpPr>
        <p:spPr>
          <a:xfrm>
            <a:off x="3047851" y="948266"/>
            <a:ext cx="5334001" cy="5715001"/>
          </a:xfrm>
          <a:prstGeom prst="rect">
            <a:avLst/>
          </a:prstGeom>
          <a:solidFill>
            <a:schemeClr val="accent1">
              <a:hueOff val="114395"/>
              <a:lumOff val="-24975"/>
            </a:schemeClr>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a:p>
        </p:txBody>
      </p:sp>
      <p:sp>
        <p:nvSpPr>
          <p:cNvPr id="624" name="Rectangle"/>
          <p:cNvSpPr/>
          <p:nvPr/>
        </p:nvSpPr>
        <p:spPr>
          <a:xfrm>
            <a:off x="9400994" y="948266"/>
            <a:ext cx="5334001" cy="5715001"/>
          </a:xfrm>
          <a:prstGeom prst="rect">
            <a:avLst/>
          </a:prstGeom>
          <a:solidFill>
            <a:srgbClr val="5E5E5E"/>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a:p>
        </p:txBody>
      </p:sp>
      <p:sp>
        <p:nvSpPr>
          <p:cNvPr id="625" name="Rectangle"/>
          <p:cNvSpPr/>
          <p:nvPr/>
        </p:nvSpPr>
        <p:spPr>
          <a:xfrm>
            <a:off x="16023570" y="7112398"/>
            <a:ext cx="5334001" cy="5715001"/>
          </a:xfrm>
          <a:prstGeom prst="rect">
            <a:avLst/>
          </a:prstGeom>
          <a:solidFill>
            <a:srgbClr val="000000"/>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a:p>
        </p:txBody>
      </p:sp>
      <p:sp>
        <p:nvSpPr>
          <p:cNvPr id="626" name="Rectangle"/>
          <p:cNvSpPr/>
          <p:nvPr/>
        </p:nvSpPr>
        <p:spPr>
          <a:xfrm>
            <a:off x="3047851" y="7112398"/>
            <a:ext cx="5334001" cy="5715001"/>
          </a:xfrm>
          <a:prstGeom prst="rect">
            <a:avLst/>
          </a:prstGeom>
          <a:solidFill>
            <a:schemeClr val="accent2">
              <a:hueOff val="192982"/>
              <a:satOff val="17755"/>
              <a:lumOff val="-28483"/>
            </a:schemeClr>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a:p>
        </p:txBody>
      </p:sp>
      <p:sp>
        <p:nvSpPr>
          <p:cNvPr id="627" name="Rectangle"/>
          <p:cNvSpPr/>
          <p:nvPr/>
        </p:nvSpPr>
        <p:spPr>
          <a:xfrm>
            <a:off x="9400994" y="7112398"/>
            <a:ext cx="5334001" cy="5715001"/>
          </a:xfrm>
          <a:prstGeom prst="rect">
            <a:avLst/>
          </a:prstGeom>
          <a:solidFill>
            <a:schemeClr val="accent4">
              <a:hueOff val="-476017"/>
              <a:lumOff val="-10042"/>
            </a:schemeClr>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a:p>
        </p:txBody>
      </p:sp>
      <p:sp>
        <p:nvSpPr>
          <p:cNvPr id="628" name="Rectangle"/>
          <p:cNvSpPr/>
          <p:nvPr/>
        </p:nvSpPr>
        <p:spPr>
          <a:xfrm>
            <a:off x="16023570" y="948266"/>
            <a:ext cx="5334001" cy="5715001"/>
          </a:xfrm>
          <a:prstGeom prst="rect">
            <a:avLst/>
          </a:prstGeom>
          <a:solidFill>
            <a:schemeClr val="accent6">
              <a:lumOff val="16165"/>
            </a:schemeClr>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a:p>
        </p:txBody>
      </p:sp>
      <p:pic>
        <p:nvPicPr>
          <p:cNvPr id="629" name="ECG-CostOptimization-018a.jpeg" descr="ECG-CostOptimization-018a.jpeg"/>
          <p:cNvPicPr>
            <a:picLocks/>
          </p:cNvPicPr>
          <p:nvPr/>
        </p:nvPicPr>
        <p:blipFill>
          <a:blip r:embed="rId3"/>
          <a:stretch>
            <a:fillRect/>
          </a:stretch>
        </p:blipFill>
        <p:spPr>
          <a:xfrm>
            <a:off x="3089474" y="977157"/>
            <a:ext cx="5250755" cy="2727706"/>
          </a:xfrm>
          <a:prstGeom prst="rect">
            <a:avLst/>
          </a:prstGeom>
          <a:ln w="12700">
            <a:miter lim="400000"/>
          </a:ln>
        </p:spPr>
      </p:pic>
      <p:sp>
        <p:nvSpPr>
          <p:cNvPr id="630" name="Sarbanes - Oxley (SOX)…"/>
          <p:cNvSpPr txBox="1"/>
          <p:nvPr/>
        </p:nvSpPr>
        <p:spPr>
          <a:xfrm>
            <a:off x="3343425" y="4669426"/>
            <a:ext cx="4305047" cy="15165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p>
            <a:pPr algn="l">
              <a:defRPr sz="3000">
                <a:solidFill>
                  <a:srgbClr val="FFFFFF"/>
                </a:solidFill>
              </a:defRPr>
            </a:pPr>
            <a:r>
              <a:t>Sarbanes - Oxley (</a:t>
            </a:r>
            <a:r>
              <a:rPr b="1"/>
              <a:t>SOX</a:t>
            </a:r>
            <a:r>
              <a:t>) </a:t>
            </a:r>
          </a:p>
          <a:p>
            <a:pPr algn="l">
              <a:defRPr sz="3000">
                <a:solidFill>
                  <a:srgbClr val="FFFFFF"/>
                </a:solidFill>
              </a:defRPr>
            </a:pPr>
            <a:r>
              <a:t>Compliance</a:t>
            </a:r>
          </a:p>
          <a:p>
            <a:pPr algn="l">
              <a:defRPr sz="3000">
                <a:solidFill>
                  <a:srgbClr val="FFFFFF"/>
                </a:solidFill>
              </a:defRPr>
            </a:pPr>
            <a:r>
              <a:t>Act</a:t>
            </a:r>
          </a:p>
        </p:txBody>
      </p:sp>
      <p:pic>
        <p:nvPicPr>
          <p:cNvPr id="631" name="ECG-CostOptimization-018b.jpeg" descr="ECG-CostOptimization-018b.jpeg"/>
          <p:cNvPicPr>
            <a:picLocks/>
          </p:cNvPicPr>
          <p:nvPr/>
        </p:nvPicPr>
        <p:blipFill>
          <a:blip r:embed="rId4"/>
          <a:stretch>
            <a:fillRect/>
          </a:stretch>
        </p:blipFill>
        <p:spPr>
          <a:xfrm>
            <a:off x="9432659" y="983018"/>
            <a:ext cx="5270501" cy="2730501"/>
          </a:xfrm>
          <a:prstGeom prst="rect">
            <a:avLst/>
          </a:prstGeom>
          <a:ln w="12700">
            <a:miter lim="400000"/>
          </a:ln>
        </p:spPr>
      </p:pic>
      <p:sp>
        <p:nvSpPr>
          <p:cNvPr id="632" name="Securities and Exchange…"/>
          <p:cNvSpPr txBox="1"/>
          <p:nvPr/>
        </p:nvSpPr>
        <p:spPr>
          <a:xfrm>
            <a:off x="9777155" y="4669426"/>
            <a:ext cx="4375151" cy="15165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p>
            <a:pPr algn="l">
              <a:defRPr sz="3000">
                <a:solidFill>
                  <a:srgbClr val="FFFFFF"/>
                </a:solidFill>
              </a:defRPr>
            </a:pPr>
            <a:r>
              <a:t>Securities and Exchange</a:t>
            </a:r>
          </a:p>
          <a:p>
            <a:pPr algn="l">
              <a:defRPr sz="3000">
                <a:solidFill>
                  <a:srgbClr val="FFFFFF"/>
                </a:solidFill>
              </a:defRPr>
            </a:pPr>
            <a:r>
              <a:t>Commission (</a:t>
            </a:r>
            <a:r>
              <a:rPr b="1"/>
              <a:t>SEC</a:t>
            </a:r>
            <a:r>
              <a:t>) </a:t>
            </a:r>
          </a:p>
          <a:p>
            <a:pPr algn="l">
              <a:defRPr sz="3000">
                <a:solidFill>
                  <a:srgbClr val="FFFFFF"/>
                </a:solidFill>
              </a:defRPr>
            </a:pPr>
            <a:r>
              <a:t>Compliance</a:t>
            </a:r>
          </a:p>
        </p:txBody>
      </p:sp>
      <p:pic>
        <p:nvPicPr>
          <p:cNvPr id="633" name="ECG-CostOptimization-018c.jpeg" descr="ECG-CostOptimization-018c.jpeg"/>
          <p:cNvPicPr>
            <a:picLocks/>
          </p:cNvPicPr>
          <p:nvPr/>
        </p:nvPicPr>
        <p:blipFill>
          <a:blip r:embed="rId5"/>
          <a:stretch>
            <a:fillRect/>
          </a:stretch>
        </p:blipFill>
        <p:spPr>
          <a:xfrm>
            <a:off x="16054820" y="7138359"/>
            <a:ext cx="5270501" cy="2730501"/>
          </a:xfrm>
          <a:prstGeom prst="rect">
            <a:avLst/>
          </a:prstGeom>
          <a:ln w="12700">
            <a:miter lim="400000"/>
          </a:ln>
        </p:spPr>
      </p:pic>
      <p:sp>
        <p:nvSpPr>
          <p:cNvPr id="634" name="New York State Cyber…"/>
          <p:cNvSpPr txBox="1"/>
          <p:nvPr/>
        </p:nvSpPr>
        <p:spPr>
          <a:xfrm>
            <a:off x="16210886" y="10795813"/>
            <a:ext cx="4159022" cy="159199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p>
            <a:pPr algn="l">
              <a:defRPr sz="3200">
                <a:solidFill>
                  <a:srgbClr val="FFFFFF"/>
                </a:solidFill>
              </a:defRPr>
            </a:pPr>
            <a:r>
              <a:t>New York State Cyber</a:t>
            </a:r>
          </a:p>
          <a:p>
            <a:pPr algn="l">
              <a:defRPr sz="3200" b="1">
                <a:solidFill>
                  <a:srgbClr val="FFFFFF"/>
                </a:solidFill>
              </a:defRPr>
            </a:pPr>
            <a:r>
              <a:t>SHIELD</a:t>
            </a:r>
          </a:p>
          <a:p>
            <a:pPr algn="l">
              <a:defRPr sz="3200">
                <a:solidFill>
                  <a:srgbClr val="FFFFFF"/>
                </a:solidFill>
              </a:defRPr>
            </a:pPr>
            <a:r>
              <a:t>Act</a:t>
            </a:r>
          </a:p>
        </p:txBody>
      </p:sp>
      <p:pic>
        <p:nvPicPr>
          <p:cNvPr id="635" name="ECG-CostOptimization-018d.jpeg" descr="ECG-CostOptimization-018d.jpeg"/>
          <p:cNvPicPr>
            <a:picLocks/>
          </p:cNvPicPr>
          <p:nvPr/>
        </p:nvPicPr>
        <p:blipFill>
          <a:blip r:embed="rId6"/>
          <a:stretch>
            <a:fillRect/>
          </a:stretch>
        </p:blipFill>
        <p:spPr>
          <a:xfrm>
            <a:off x="3102359" y="7150498"/>
            <a:ext cx="5245101" cy="2730501"/>
          </a:xfrm>
          <a:prstGeom prst="rect">
            <a:avLst/>
          </a:prstGeom>
          <a:ln w="12700">
            <a:miter lim="400000"/>
          </a:ln>
        </p:spPr>
      </p:pic>
      <p:sp>
        <p:nvSpPr>
          <p:cNvPr id="636" name="Health Insurance Portability…"/>
          <p:cNvSpPr txBox="1"/>
          <p:nvPr/>
        </p:nvSpPr>
        <p:spPr>
          <a:xfrm>
            <a:off x="3165857" y="10693866"/>
            <a:ext cx="5266056" cy="159199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p>
            <a:pPr algn="l">
              <a:defRPr sz="3200">
                <a:solidFill>
                  <a:srgbClr val="FFFFFF"/>
                </a:solidFill>
              </a:defRPr>
            </a:pPr>
            <a:r>
              <a:t>Health Insurance Portability </a:t>
            </a:r>
          </a:p>
          <a:p>
            <a:pPr algn="l">
              <a:defRPr sz="3200">
                <a:solidFill>
                  <a:srgbClr val="FFFFFF"/>
                </a:solidFill>
              </a:defRPr>
            </a:pPr>
            <a:r>
              <a:t>And Accountability (</a:t>
            </a:r>
            <a:r>
              <a:rPr b="1"/>
              <a:t>HIPAA</a:t>
            </a:r>
            <a:r>
              <a:t>)</a:t>
            </a:r>
          </a:p>
          <a:p>
            <a:pPr algn="l">
              <a:defRPr sz="3200">
                <a:solidFill>
                  <a:srgbClr val="FFFFFF"/>
                </a:solidFill>
              </a:defRPr>
            </a:pPr>
            <a:r>
              <a:t>Compliance</a:t>
            </a:r>
          </a:p>
        </p:txBody>
      </p:sp>
      <p:pic>
        <p:nvPicPr>
          <p:cNvPr id="637" name="ECG-CostOptimization-018e.jpeg" descr="ECG-CostOptimization-018e.jpeg"/>
          <p:cNvPicPr>
            <a:picLocks/>
          </p:cNvPicPr>
          <p:nvPr/>
        </p:nvPicPr>
        <p:blipFill>
          <a:blip r:embed="rId7"/>
          <a:stretch>
            <a:fillRect/>
          </a:stretch>
        </p:blipFill>
        <p:spPr>
          <a:xfrm>
            <a:off x="9439094" y="7150498"/>
            <a:ext cx="5245101" cy="2730501"/>
          </a:xfrm>
          <a:prstGeom prst="rect">
            <a:avLst/>
          </a:prstGeom>
          <a:ln w="12700">
            <a:miter lim="400000"/>
          </a:ln>
        </p:spPr>
      </p:pic>
      <p:sp>
        <p:nvSpPr>
          <p:cNvPr id="638" name="Family Educational Rights…"/>
          <p:cNvSpPr txBox="1"/>
          <p:nvPr/>
        </p:nvSpPr>
        <p:spPr>
          <a:xfrm>
            <a:off x="9569684" y="10692297"/>
            <a:ext cx="4973041" cy="159199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p>
            <a:pPr algn="l">
              <a:defRPr sz="3200">
                <a:solidFill>
                  <a:srgbClr val="FFFFFF"/>
                </a:solidFill>
              </a:defRPr>
            </a:pPr>
            <a:r>
              <a:t>Family Educational Rights </a:t>
            </a:r>
          </a:p>
          <a:p>
            <a:pPr algn="l">
              <a:defRPr sz="3200">
                <a:solidFill>
                  <a:srgbClr val="FFFFFF"/>
                </a:solidFill>
              </a:defRPr>
            </a:pPr>
            <a:r>
              <a:t>and Privacy (</a:t>
            </a:r>
            <a:r>
              <a:rPr b="1"/>
              <a:t>FERPA</a:t>
            </a:r>
            <a:r>
              <a:t>)</a:t>
            </a:r>
          </a:p>
          <a:p>
            <a:pPr algn="l">
              <a:defRPr sz="3200">
                <a:solidFill>
                  <a:srgbClr val="FFFFFF"/>
                </a:solidFill>
              </a:defRPr>
            </a:pPr>
            <a:r>
              <a:t>Act</a:t>
            </a:r>
          </a:p>
        </p:txBody>
      </p:sp>
      <p:pic>
        <p:nvPicPr>
          <p:cNvPr id="639" name="ECG-CostOptimization-018f.jpeg" descr="ECG-CostOptimization-018f.jpeg"/>
          <p:cNvPicPr>
            <a:picLocks/>
          </p:cNvPicPr>
          <p:nvPr/>
        </p:nvPicPr>
        <p:blipFill>
          <a:blip r:embed="rId8"/>
          <a:stretch>
            <a:fillRect/>
          </a:stretch>
        </p:blipFill>
        <p:spPr>
          <a:xfrm>
            <a:off x="16060115" y="977020"/>
            <a:ext cx="5270501" cy="2730501"/>
          </a:xfrm>
          <a:prstGeom prst="rect">
            <a:avLst/>
          </a:prstGeom>
          <a:ln w="12700">
            <a:miter lim="400000"/>
          </a:ln>
        </p:spPr>
      </p:pic>
      <p:sp>
        <p:nvSpPr>
          <p:cNvPr id="640" name="Commodity Futures…"/>
          <p:cNvSpPr txBox="1"/>
          <p:nvPr/>
        </p:nvSpPr>
        <p:spPr>
          <a:xfrm>
            <a:off x="16153237" y="4669426"/>
            <a:ext cx="5074667" cy="15165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p>
            <a:pPr algn="l">
              <a:defRPr sz="3000">
                <a:solidFill>
                  <a:srgbClr val="FFFFFF"/>
                </a:solidFill>
              </a:defRPr>
            </a:pPr>
            <a:r>
              <a:t>Commodity Futures</a:t>
            </a:r>
          </a:p>
          <a:p>
            <a:pPr algn="l">
              <a:defRPr sz="3000">
                <a:solidFill>
                  <a:srgbClr val="FFFFFF"/>
                </a:solidFill>
              </a:defRPr>
            </a:pPr>
            <a:r>
              <a:t>Trading Commission (</a:t>
            </a:r>
            <a:r>
              <a:rPr b="1"/>
              <a:t>CFTC</a:t>
            </a:r>
            <a:r>
              <a:t>) </a:t>
            </a:r>
          </a:p>
          <a:p>
            <a:pPr algn="l">
              <a:defRPr sz="3000">
                <a:solidFill>
                  <a:srgbClr val="FFFFFF"/>
                </a:solidFill>
              </a:defRPr>
            </a:pPr>
            <a:r>
              <a:t>Compliance</a:t>
            </a:r>
          </a:p>
        </p:txBody>
      </p:sp>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4" name="ECG-CostOptimization-019.jpeg" descr="ECG-CostOptimization-019.jpeg"/>
          <p:cNvPicPr>
            <a:picLocks noChangeAspect="1"/>
          </p:cNvPicPr>
          <p:nvPr/>
        </p:nvPicPr>
        <p:blipFill>
          <a:blip r:embed="rId2"/>
          <a:stretch>
            <a:fillRect/>
          </a:stretch>
        </p:blipFill>
        <p:spPr>
          <a:xfrm>
            <a:off x="-403752" y="-2968"/>
            <a:ext cx="31973438" cy="13721936"/>
          </a:xfrm>
          <a:prstGeom prst="rect">
            <a:avLst/>
          </a:prstGeom>
          <a:ln w="12700">
            <a:miter lim="400000"/>
          </a:ln>
        </p:spPr>
      </p:pic>
      <p:sp>
        <p:nvSpPr>
          <p:cNvPr id="645" name="“Elevate The Cloud Game” - Stoisavljević Aleksandar @ 2023"/>
          <p:cNvSpPr txBox="1"/>
          <p:nvPr/>
        </p:nvSpPr>
        <p:spPr>
          <a:xfrm>
            <a:off x="0" y="12323315"/>
            <a:ext cx="7785151" cy="5238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a:defRPr>
                <a:solidFill>
                  <a:srgbClr val="000000"/>
                </a:solidFill>
                <a:latin typeface="Avenir Book"/>
                <a:ea typeface="Avenir Book"/>
                <a:cs typeface="Avenir Book"/>
                <a:sym typeface="Avenir Book"/>
              </a:defRPr>
            </a:lvl1pPr>
          </a:lstStyle>
          <a:p>
            <a:r>
              <a:t>“Elevate The Cloud Game” - Stoisavljević Aleksandar @ 2023</a:t>
            </a:r>
          </a:p>
        </p:txBody>
      </p:sp>
    </p:spTree>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7" name="Rectangle"/>
          <p:cNvSpPr/>
          <p:nvPr/>
        </p:nvSpPr>
        <p:spPr>
          <a:xfrm>
            <a:off x="3048569" y="8676761"/>
            <a:ext cx="18286862" cy="4151720"/>
          </a:xfrm>
          <a:prstGeom prst="rect">
            <a:avLst/>
          </a:prstGeom>
          <a:solidFill>
            <a:srgbClr val="DCF3EC"/>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a:p>
        </p:txBody>
      </p:sp>
      <p:sp>
        <p:nvSpPr>
          <p:cNvPr id="648" name="“Elevate The Cloud Game” - Stoisavljević Aleksandar @ 2023"/>
          <p:cNvSpPr txBox="1"/>
          <p:nvPr/>
        </p:nvSpPr>
        <p:spPr>
          <a:xfrm>
            <a:off x="13525499" y="12319000"/>
            <a:ext cx="7785152" cy="5238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a:defRPr>
                <a:latin typeface="Avenir Book"/>
                <a:ea typeface="Avenir Book"/>
                <a:cs typeface="Avenir Book"/>
                <a:sym typeface="Avenir Book"/>
              </a:defRPr>
            </a:lvl1pPr>
          </a:lstStyle>
          <a:p>
            <a:r>
              <a:t>“Elevate The Cloud Game” - Stoisavljević Aleksandar @ 2023</a:t>
            </a:r>
          </a:p>
        </p:txBody>
      </p:sp>
      <p:sp>
        <p:nvSpPr>
          <p:cNvPr id="649" name="Rectangle"/>
          <p:cNvSpPr/>
          <p:nvPr/>
        </p:nvSpPr>
        <p:spPr>
          <a:xfrm>
            <a:off x="3046334" y="942814"/>
            <a:ext cx="18291332" cy="7742324"/>
          </a:xfrm>
          <a:prstGeom prst="rect">
            <a:avLst/>
          </a:prstGeom>
          <a:solidFill>
            <a:srgbClr val="345E57"/>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a:p>
        </p:txBody>
      </p:sp>
      <p:pic>
        <p:nvPicPr>
          <p:cNvPr id="650" name="ECG-CostOptimization-018.jpeg" descr="ECG-CostOptimization-018.jpeg"/>
          <p:cNvPicPr>
            <a:picLocks noChangeAspect="1"/>
          </p:cNvPicPr>
          <p:nvPr/>
        </p:nvPicPr>
        <p:blipFill>
          <a:blip r:embed="rId2"/>
          <a:stretch>
            <a:fillRect/>
          </a:stretch>
        </p:blipFill>
        <p:spPr>
          <a:xfrm>
            <a:off x="5441322" y="4174297"/>
            <a:ext cx="13058029" cy="6822821"/>
          </a:xfrm>
          <a:prstGeom prst="rect">
            <a:avLst/>
          </a:prstGeom>
          <a:ln w="12700">
            <a:miter lim="400000"/>
          </a:ln>
        </p:spPr>
      </p:pic>
    </p:spTree>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2" name="ErgoCloud"/>
          <p:cNvSpPr txBox="1">
            <a:spLocks noGrp="1"/>
          </p:cNvSpPr>
          <p:nvPr>
            <p:ph type="title"/>
          </p:nvPr>
        </p:nvSpPr>
        <p:spPr>
          <a:xfrm>
            <a:off x="4000500" y="4447381"/>
            <a:ext cx="16323469" cy="4643438"/>
          </a:xfrm>
          <a:prstGeom prst="rect">
            <a:avLst/>
          </a:prstGeom>
        </p:spPr>
        <p:txBody>
          <a:bodyPr/>
          <a:lstStyle>
            <a:lvl1pPr>
              <a:defRPr>
                <a:latin typeface="Avenir Heavy"/>
                <a:ea typeface="Avenir Heavy"/>
                <a:cs typeface="Avenir Heavy"/>
                <a:sym typeface="Avenir Heavy"/>
              </a:defRPr>
            </a:lvl1pPr>
          </a:lstStyle>
          <a:p>
            <a:r>
              <a:t>ErgoCloud</a:t>
            </a:r>
          </a:p>
        </p:txBody>
      </p:sp>
      <p:sp>
        <p:nvSpPr>
          <p:cNvPr id="653" name="“Elevate The Cloud Game” - Stoisavljević Aleksandar @ 2023"/>
          <p:cNvSpPr txBox="1"/>
          <p:nvPr/>
        </p:nvSpPr>
        <p:spPr>
          <a:xfrm>
            <a:off x="13525499" y="12319000"/>
            <a:ext cx="7785152" cy="5238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a:defRPr>
                <a:solidFill>
                  <a:srgbClr val="FFFFFF"/>
                </a:solidFill>
                <a:latin typeface="Avenir Book"/>
                <a:ea typeface="Avenir Book"/>
                <a:cs typeface="Avenir Book"/>
                <a:sym typeface="Avenir Book"/>
              </a:defRPr>
            </a:lvl1pPr>
          </a:lstStyle>
          <a:p>
            <a:r>
              <a:t>“Elevate The Cloud Game” - Stoisavljević Aleksandar @ 2023</a:t>
            </a:r>
          </a:p>
        </p:txBody>
      </p:sp>
      <p:sp>
        <p:nvSpPr>
          <p:cNvPr id="654" name="Rectangle"/>
          <p:cNvSpPr/>
          <p:nvPr/>
        </p:nvSpPr>
        <p:spPr>
          <a:xfrm>
            <a:off x="3813802" y="7661570"/>
            <a:ext cx="17780001" cy="63501"/>
          </a:xfrm>
          <a:prstGeom prst="rect">
            <a:avLst/>
          </a:prstGeom>
          <a:solidFill>
            <a:srgbClr val="04B4DB"/>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a:p>
        </p:txBody>
      </p:sp>
      <p:sp>
        <p:nvSpPr>
          <p:cNvPr id="655" name="Admin UI"/>
          <p:cNvSpPr txBox="1"/>
          <p:nvPr/>
        </p:nvSpPr>
        <p:spPr>
          <a:xfrm>
            <a:off x="5371451" y="6455512"/>
            <a:ext cx="16323470" cy="46434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normAutofit/>
          </a:bodyPr>
          <a:lstStyle>
            <a:lvl1pPr algn="r">
              <a:lnSpc>
                <a:spcPct val="80000"/>
              </a:lnSpc>
              <a:defRPr sz="11400" spc="-228">
                <a:solidFill>
                  <a:srgbClr val="FFFFFF"/>
                </a:solidFill>
                <a:latin typeface="Avenir Heavy"/>
                <a:ea typeface="Avenir Heavy"/>
                <a:cs typeface="Avenir Heavy"/>
                <a:sym typeface="Avenir Heavy"/>
              </a:defRPr>
            </a:lvl1pPr>
          </a:lstStyle>
          <a:p>
            <a:r>
              <a:t>Admin UI</a:t>
            </a:r>
          </a:p>
        </p:txBody>
      </p:sp>
    </p:spTree>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7" name="“Elevate The Cloud Game” - Stoisavljević Aleksandar @ 2023"/>
          <p:cNvSpPr txBox="1"/>
          <p:nvPr/>
        </p:nvSpPr>
        <p:spPr>
          <a:xfrm>
            <a:off x="13525499" y="12319000"/>
            <a:ext cx="7785152" cy="5238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a:defRPr>
                <a:latin typeface="Avenir Book"/>
                <a:ea typeface="Avenir Book"/>
                <a:cs typeface="Avenir Book"/>
                <a:sym typeface="Avenir Book"/>
              </a:defRPr>
            </a:lvl1pPr>
          </a:lstStyle>
          <a:p>
            <a:r>
              <a:t>“Elevate The Cloud Game” - Stoisavljević Aleksandar @ 2023</a:t>
            </a:r>
          </a:p>
        </p:txBody>
      </p:sp>
      <p:pic>
        <p:nvPicPr>
          <p:cNvPr id="658" name="ECG-CostOptimization-041.png" descr="ECG-CostOptimization-041.png"/>
          <p:cNvPicPr>
            <a:picLocks noChangeAspect="1"/>
          </p:cNvPicPr>
          <p:nvPr/>
        </p:nvPicPr>
        <p:blipFill>
          <a:blip r:embed="rId2"/>
          <a:stretch>
            <a:fillRect/>
          </a:stretch>
        </p:blipFill>
        <p:spPr>
          <a:xfrm>
            <a:off x="1712982" y="1274501"/>
            <a:ext cx="21335181" cy="10778711"/>
          </a:xfrm>
          <a:prstGeom prst="rect">
            <a:avLst/>
          </a:prstGeom>
          <a:ln w="12700">
            <a:miter lim="400000"/>
          </a:ln>
        </p:spPr>
      </p:pic>
    </p:spTree>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0" name="“Elevate The Cloud Game” - Stoisavljević Aleksandar @ 2023"/>
          <p:cNvSpPr txBox="1"/>
          <p:nvPr/>
        </p:nvSpPr>
        <p:spPr>
          <a:xfrm>
            <a:off x="13525499" y="12319000"/>
            <a:ext cx="7785152" cy="5238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a:defRPr>
                <a:latin typeface="Avenir Book"/>
                <a:ea typeface="Avenir Book"/>
                <a:cs typeface="Avenir Book"/>
                <a:sym typeface="Avenir Book"/>
              </a:defRPr>
            </a:lvl1pPr>
          </a:lstStyle>
          <a:p>
            <a:r>
              <a:t>“Elevate The Cloud Game” - Stoisavljević Aleksandar @ 2023</a:t>
            </a:r>
          </a:p>
        </p:txBody>
      </p:sp>
      <p:pic>
        <p:nvPicPr>
          <p:cNvPr id="661" name="ECG-CostOptimization-042.png" descr="ECG-CostOptimization-042.png"/>
          <p:cNvPicPr>
            <a:picLocks noChangeAspect="1"/>
          </p:cNvPicPr>
          <p:nvPr/>
        </p:nvPicPr>
        <p:blipFill>
          <a:blip r:embed="rId2"/>
          <a:stretch>
            <a:fillRect/>
          </a:stretch>
        </p:blipFill>
        <p:spPr>
          <a:xfrm>
            <a:off x="1719507" y="1270000"/>
            <a:ext cx="21331722" cy="10776964"/>
          </a:xfrm>
          <a:prstGeom prst="rect">
            <a:avLst/>
          </a:prstGeom>
          <a:ln w="12700">
            <a:miter lim="400000"/>
          </a:ln>
        </p:spPr>
      </p:pic>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9" name="ECG-CostOptimization-014.jpg" descr="ECG-CostOptimization-014.jpg"/>
          <p:cNvPicPr>
            <a:picLocks noChangeAspect="1"/>
          </p:cNvPicPr>
          <p:nvPr/>
        </p:nvPicPr>
        <p:blipFill>
          <a:blip r:embed="rId2"/>
          <a:stretch>
            <a:fillRect/>
          </a:stretch>
        </p:blipFill>
        <p:spPr>
          <a:xfrm>
            <a:off x="6172677" y="938224"/>
            <a:ext cx="15156826" cy="11864952"/>
          </a:xfrm>
          <a:prstGeom prst="rect">
            <a:avLst/>
          </a:prstGeom>
          <a:ln w="12700">
            <a:miter lim="400000"/>
          </a:ln>
        </p:spPr>
      </p:pic>
      <p:sp>
        <p:nvSpPr>
          <p:cNvPr id="200" name="“Elevate The Cloud Game” - Stoisavljević Aleksandar @ 2023"/>
          <p:cNvSpPr txBox="1"/>
          <p:nvPr/>
        </p:nvSpPr>
        <p:spPr>
          <a:xfrm>
            <a:off x="13525499" y="12319000"/>
            <a:ext cx="7785152" cy="5238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a:defRPr>
                <a:solidFill>
                  <a:srgbClr val="FFFFFF"/>
                </a:solidFill>
                <a:latin typeface="Avenir Book"/>
                <a:ea typeface="Avenir Book"/>
                <a:cs typeface="Avenir Book"/>
                <a:sym typeface="Avenir Book"/>
              </a:defRPr>
            </a:lvl1pPr>
          </a:lstStyle>
          <a:p>
            <a:r>
              <a:t>“Elevate The Cloud Game” - Stoisavljević Aleksandar @ 2023</a:t>
            </a:r>
          </a:p>
        </p:txBody>
      </p:sp>
    </p:spTree>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3" name="ErgoCloud"/>
          <p:cNvSpPr txBox="1">
            <a:spLocks noGrp="1"/>
          </p:cNvSpPr>
          <p:nvPr>
            <p:ph type="title"/>
          </p:nvPr>
        </p:nvSpPr>
        <p:spPr>
          <a:xfrm>
            <a:off x="4000500" y="4447381"/>
            <a:ext cx="16323469" cy="4643438"/>
          </a:xfrm>
          <a:prstGeom prst="rect">
            <a:avLst/>
          </a:prstGeom>
        </p:spPr>
        <p:txBody>
          <a:bodyPr/>
          <a:lstStyle>
            <a:lvl1pPr>
              <a:defRPr>
                <a:latin typeface="Avenir Heavy"/>
                <a:ea typeface="Avenir Heavy"/>
                <a:cs typeface="Avenir Heavy"/>
                <a:sym typeface="Avenir Heavy"/>
              </a:defRPr>
            </a:lvl1pPr>
          </a:lstStyle>
          <a:p>
            <a:r>
              <a:t>ErgoCloud</a:t>
            </a:r>
          </a:p>
        </p:txBody>
      </p:sp>
      <p:sp>
        <p:nvSpPr>
          <p:cNvPr id="664" name="“Elevate The Cloud Game” - Stoisavljević Aleksandar @ 2023"/>
          <p:cNvSpPr txBox="1"/>
          <p:nvPr/>
        </p:nvSpPr>
        <p:spPr>
          <a:xfrm>
            <a:off x="13525499" y="12319000"/>
            <a:ext cx="7785152" cy="5238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a:defRPr>
                <a:solidFill>
                  <a:srgbClr val="FFFFFF"/>
                </a:solidFill>
                <a:latin typeface="Avenir Book"/>
                <a:ea typeface="Avenir Book"/>
                <a:cs typeface="Avenir Book"/>
                <a:sym typeface="Avenir Book"/>
              </a:defRPr>
            </a:lvl1pPr>
          </a:lstStyle>
          <a:p>
            <a:r>
              <a:t>“Elevate The Cloud Game” - Stoisavljević Aleksandar @ 2023</a:t>
            </a:r>
          </a:p>
        </p:txBody>
      </p:sp>
      <p:sp>
        <p:nvSpPr>
          <p:cNvPr id="665" name="Rectangle"/>
          <p:cNvSpPr/>
          <p:nvPr/>
        </p:nvSpPr>
        <p:spPr>
          <a:xfrm>
            <a:off x="3813802" y="7661570"/>
            <a:ext cx="17780001" cy="63501"/>
          </a:xfrm>
          <a:prstGeom prst="rect">
            <a:avLst/>
          </a:prstGeom>
          <a:solidFill>
            <a:srgbClr val="04B4DB"/>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a:p>
        </p:txBody>
      </p:sp>
      <p:sp>
        <p:nvSpPr>
          <p:cNvPr id="666" name="Customer UI"/>
          <p:cNvSpPr txBox="1"/>
          <p:nvPr/>
        </p:nvSpPr>
        <p:spPr>
          <a:xfrm>
            <a:off x="5371451" y="6455512"/>
            <a:ext cx="16323470" cy="46434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normAutofit/>
          </a:bodyPr>
          <a:lstStyle>
            <a:lvl1pPr algn="r">
              <a:lnSpc>
                <a:spcPct val="80000"/>
              </a:lnSpc>
              <a:defRPr sz="11400" spc="-228">
                <a:solidFill>
                  <a:srgbClr val="FFFFFF"/>
                </a:solidFill>
                <a:latin typeface="Avenir Heavy"/>
                <a:ea typeface="Avenir Heavy"/>
                <a:cs typeface="Avenir Heavy"/>
                <a:sym typeface="Avenir Heavy"/>
              </a:defRPr>
            </a:lvl1pPr>
          </a:lstStyle>
          <a:p>
            <a:r>
              <a:t>Customer UI</a:t>
            </a:r>
          </a:p>
        </p:txBody>
      </p:sp>
    </p:spTree>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8" name="“Elevate The Cloud Game” - Stoisavljević Aleksandar @ 2023"/>
          <p:cNvSpPr txBox="1"/>
          <p:nvPr/>
        </p:nvSpPr>
        <p:spPr>
          <a:xfrm>
            <a:off x="13525499" y="12319000"/>
            <a:ext cx="7785152" cy="5238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a:defRPr>
                <a:latin typeface="Avenir Book"/>
                <a:ea typeface="Avenir Book"/>
                <a:cs typeface="Avenir Book"/>
                <a:sym typeface="Avenir Book"/>
              </a:defRPr>
            </a:lvl1pPr>
          </a:lstStyle>
          <a:p>
            <a:r>
              <a:t>“Elevate The Cloud Game” - Stoisavljević Aleksandar @ 2023</a:t>
            </a:r>
          </a:p>
        </p:txBody>
      </p:sp>
      <p:pic>
        <p:nvPicPr>
          <p:cNvPr id="669" name="ECG-CostOptimization-043.png" descr="ECG-CostOptimization-043.png"/>
          <p:cNvPicPr>
            <a:picLocks noChangeAspect="1"/>
          </p:cNvPicPr>
          <p:nvPr/>
        </p:nvPicPr>
        <p:blipFill>
          <a:blip r:embed="rId2"/>
          <a:stretch>
            <a:fillRect/>
          </a:stretch>
        </p:blipFill>
        <p:spPr>
          <a:xfrm>
            <a:off x="1714500" y="1270000"/>
            <a:ext cx="21336000" cy="10779125"/>
          </a:xfrm>
          <a:prstGeom prst="rect">
            <a:avLst/>
          </a:prstGeom>
          <a:ln w="12700">
            <a:miter lim="400000"/>
          </a:ln>
        </p:spPr>
      </p:pic>
    </p:spTree>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1" name="“Elevate The Cloud Game” - Stoisavljević Aleksandar @ 2023"/>
          <p:cNvSpPr txBox="1"/>
          <p:nvPr/>
        </p:nvSpPr>
        <p:spPr>
          <a:xfrm>
            <a:off x="13525499" y="12319000"/>
            <a:ext cx="7785152" cy="5238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a:defRPr>
                <a:latin typeface="Avenir Book"/>
                <a:ea typeface="Avenir Book"/>
                <a:cs typeface="Avenir Book"/>
                <a:sym typeface="Avenir Book"/>
              </a:defRPr>
            </a:lvl1pPr>
          </a:lstStyle>
          <a:p>
            <a:r>
              <a:t>“Elevate The Cloud Game” - Stoisavljević Aleksandar @ 2023</a:t>
            </a:r>
          </a:p>
        </p:txBody>
      </p:sp>
      <p:pic>
        <p:nvPicPr>
          <p:cNvPr id="672" name="ECG-CostOptimization-044.png" descr="ECG-CostOptimization-044.png"/>
          <p:cNvPicPr>
            <a:picLocks noChangeAspect="1"/>
          </p:cNvPicPr>
          <p:nvPr/>
        </p:nvPicPr>
        <p:blipFill>
          <a:blip r:embed="rId2"/>
          <a:stretch>
            <a:fillRect/>
          </a:stretch>
        </p:blipFill>
        <p:spPr>
          <a:xfrm>
            <a:off x="1714500" y="1270000"/>
            <a:ext cx="21336000" cy="10779125"/>
          </a:xfrm>
          <a:prstGeom prst="rect">
            <a:avLst/>
          </a:prstGeom>
          <a:ln w="12700">
            <a:miter lim="400000"/>
          </a:ln>
        </p:spPr>
      </p:pic>
    </p:spTree>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4" name="ErgoCloud"/>
          <p:cNvSpPr txBox="1">
            <a:spLocks noGrp="1"/>
          </p:cNvSpPr>
          <p:nvPr>
            <p:ph type="title"/>
          </p:nvPr>
        </p:nvSpPr>
        <p:spPr>
          <a:xfrm>
            <a:off x="4000500" y="4447381"/>
            <a:ext cx="16323469" cy="4643438"/>
          </a:xfrm>
          <a:prstGeom prst="rect">
            <a:avLst/>
          </a:prstGeom>
        </p:spPr>
        <p:txBody>
          <a:bodyPr/>
          <a:lstStyle>
            <a:lvl1pPr>
              <a:defRPr>
                <a:latin typeface="Avenir Heavy"/>
                <a:ea typeface="Avenir Heavy"/>
                <a:cs typeface="Avenir Heavy"/>
                <a:sym typeface="Avenir Heavy"/>
              </a:defRPr>
            </a:lvl1pPr>
          </a:lstStyle>
          <a:p>
            <a:r>
              <a:t>ErgoCloud</a:t>
            </a:r>
          </a:p>
        </p:txBody>
      </p:sp>
      <p:sp>
        <p:nvSpPr>
          <p:cNvPr id="675" name="“Elevate The Cloud Game” - Stoisavljević Aleksandar @ 2023"/>
          <p:cNvSpPr txBox="1"/>
          <p:nvPr/>
        </p:nvSpPr>
        <p:spPr>
          <a:xfrm>
            <a:off x="13525499" y="12319000"/>
            <a:ext cx="7785152" cy="5238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a:defRPr>
                <a:solidFill>
                  <a:srgbClr val="FFFFFF"/>
                </a:solidFill>
                <a:latin typeface="Avenir Book"/>
                <a:ea typeface="Avenir Book"/>
                <a:cs typeface="Avenir Book"/>
                <a:sym typeface="Avenir Book"/>
              </a:defRPr>
            </a:lvl1pPr>
          </a:lstStyle>
          <a:p>
            <a:r>
              <a:t>“Elevate The Cloud Game” - Stoisavljević Aleksandar @ 2023</a:t>
            </a:r>
          </a:p>
        </p:txBody>
      </p:sp>
      <p:sp>
        <p:nvSpPr>
          <p:cNvPr id="676" name="Rectangle"/>
          <p:cNvSpPr/>
          <p:nvPr/>
        </p:nvSpPr>
        <p:spPr>
          <a:xfrm>
            <a:off x="3813802" y="7661570"/>
            <a:ext cx="17780001" cy="63501"/>
          </a:xfrm>
          <a:prstGeom prst="rect">
            <a:avLst/>
          </a:prstGeom>
          <a:solidFill>
            <a:srgbClr val="04B4DB"/>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a:p>
        </p:txBody>
      </p:sp>
      <p:sp>
        <p:nvSpPr>
          <p:cNvPr id="677" name="Architecture"/>
          <p:cNvSpPr txBox="1"/>
          <p:nvPr/>
        </p:nvSpPr>
        <p:spPr>
          <a:xfrm>
            <a:off x="5371451" y="6455512"/>
            <a:ext cx="16323470" cy="46434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normAutofit/>
          </a:bodyPr>
          <a:lstStyle>
            <a:lvl1pPr algn="r">
              <a:lnSpc>
                <a:spcPct val="80000"/>
              </a:lnSpc>
              <a:defRPr sz="11400" spc="-228">
                <a:solidFill>
                  <a:srgbClr val="FFFFFF"/>
                </a:solidFill>
                <a:latin typeface="Avenir Heavy"/>
                <a:ea typeface="Avenir Heavy"/>
                <a:cs typeface="Avenir Heavy"/>
                <a:sym typeface="Avenir Heavy"/>
              </a:defRPr>
            </a:lvl1pPr>
          </a:lstStyle>
          <a:p>
            <a:r>
              <a:t>Architecture</a:t>
            </a:r>
          </a:p>
        </p:txBody>
      </p:sp>
      <p:pic>
        <p:nvPicPr>
          <p:cNvPr id="678" name="ECG-CostOptimization-050.png" descr="ECG-CostOptimization-050.png"/>
          <p:cNvPicPr>
            <a:picLocks noChangeAspect="1"/>
          </p:cNvPicPr>
          <p:nvPr/>
        </p:nvPicPr>
        <p:blipFill>
          <a:blip r:embed="rId2"/>
          <a:stretch>
            <a:fillRect/>
          </a:stretch>
        </p:blipFill>
        <p:spPr>
          <a:xfrm>
            <a:off x="12209822" y="606836"/>
            <a:ext cx="9403776" cy="7052833"/>
          </a:xfrm>
          <a:prstGeom prst="rect">
            <a:avLst/>
          </a:prstGeom>
          <a:ln w="12700">
            <a:miter lim="400000"/>
          </a:ln>
        </p:spPr>
      </p:pic>
    </p:spTree>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0" name="ECG-CostOptimization-045.jpg" descr="ECG-CostOptimization-045.jpg"/>
          <p:cNvPicPr>
            <a:picLocks noChangeAspect="1"/>
          </p:cNvPicPr>
          <p:nvPr/>
        </p:nvPicPr>
        <p:blipFill>
          <a:blip r:embed="rId2"/>
          <a:stretch>
            <a:fillRect/>
          </a:stretch>
        </p:blipFill>
        <p:spPr>
          <a:xfrm>
            <a:off x="3041650" y="1111250"/>
            <a:ext cx="18300700" cy="11493500"/>
          </a:xfrm>
          <a:prstGeom prst="rect">
            <a:avLst/>
          </a:prstGeom>
          <a:ln w="12700">
            <a:miter lim="400000"/>
          </a:ln>
        </p:spPr>
      </p:pic>
      <p:sp>
        <p:nvSpPr>
          <p:cNvPr id="681" name="“Elevate The Cloud Game” - Stoisavljević Aleksandar @ 2023"/>
          <p:cNvSpPr txBox="1"/>
          <p:nvPr/>
        </p:nvSpPr>
        <p:spPr>
          <a:xfrm>
            <a:off x="3045165" y="12312705"/>
            <a:ext cx="7785152" cy="5238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a:defRPr>
                <a:latin typeface="Avenir Book"/>
                <a:ea typeface="Avenir Book"/>
                <a:cs typeface="Avenir Book"/>
                <a:sym typeface="Avenir Book"/>
              </a:defRPr>
            </a:lvl1pPr>
          </a:lstStyle>
          <a:p>
            <a:r>
              <a:t>“Elevate The Cloud Game” - Stoisavljević Aleksandar @ 2023</a:t>
            </a:r>
          </a:p>
        </p:txBody>
      </p:sp>
    </p:spTree>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3" name="“Elevate The Cloud Game” - Stoisavljević Aleksandar @ 2023"/>
          <p:cNvSpPr txBox="1"/>
          <p:nvPr/>
        </p:nvSpPr>
        <p:spPr>
          <a:xfrm>
            <a:off x="3045165" y="12312705"/>
            <a:ext cx="7785152" cy="5238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a:defRPr>
                <a:latin typeface="Avenir Book"/>
                <a:ea typeface="Avenir Book"/>
                <a:cs typeface="Avenir Book"/>
                <a:sym typeface="Avenir Book"/>
              </a:defRPr>
            </a:lvl1pPr>
          </a:lstStyle>
          <a:p>
            <a:r>
              <a:t>“Elevate The Cloud Game” - Stoisavljević Aleksandar @ 2023</a:t>
            </a:r>
          </a:p>
        </p:txBody>
      </p:sp>
      <p:pic>
        <p:nvPicPr>
          <p:cNvPr id="684" name="ECG-CostOptimization-048.jpg" descr="ECG-CostOptimization-048.jpg"/>
          <p:cNvPicPr>
            <a:picLocks noChangeAspect="1"/>
          </p:cNvPicPr>
          <p:nvPr/>
        </p:nvPicPr>
        <p:blipFill>
          <a:blip r:embed="rId2"/>
          <a:srcRect l="97" r="97"/>
          <a:stretch>
            <a:fillRect/>
          </a:stretch>
        </p:blipFill>
        <p:spPr>
          <a:xfrm>
            <a:off x="2990850" y="1651498"/>
            <a:ext cx="18402300" cy="9613901"/>
          </a:xfrm>
          <a:prstGeom prst="rect">
            <a:avLst/>
          </a:prstGeom>
          <a:ln w="12700">
            <a:miter lim="400000"/>
          </a:ln>
        </p:spPr>
      </p:pic>
    </p:spTree>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 name="ErgoCloud"/>
          <p:cNvSpPr txBox="1">
            <a:spLocks noGrp="1"/>
          </p:cNvSpPr>
          <p:nvPr>
            <p:ph type="title"/>
          </p:nvPr>
        </p:nvSpPr>
        <p:spPr>
          <a:xfrm>
            <a:off x="4000500" y="4447381"/>
            <a:ext cx="16323469" cy="4643438"/>
          </a:xfrm>
          <a:prstGeom prst="rect">
            <a:avLst/>
          </a:prstGeom>
        </p:spPr>
        <p:txBody>
          <a:bodyPr/>
          <a:lstStyle>
            <a:lvl1pPr>
              <a:defRPr>
                <a:latin typeface="Avenir Heavy"/>
                <a:ea typeface="Avenir Heavy"/>
                <a:cs typeface="Avenir Heavy"/>
                <a:sym typeface="Avenir Heavy"/>
              </a:defRPr>
            </a:lvl1pPr>
          </a:lstStyle>
          <a:p>
            <a:r>
              <a:t>ErgoCloud</a:t>
            </a:r>
          </a:p>
        </p:txBody>
      </p:sp>
      <p:sp>
        <p:nvSpPr>
          <p:cNvPr id="687" name="“Elevate The Cloud Game” - Stoisavljević Aleksandar @ 2023"/>
          <p:cNvSpPr txBox="1"/>
          <p:nvPr/>
        </p:nvSpPr>
        <p:spPr>
          <a:xfrm>
            <a:off x="13525499" y="12319000"/>
            <a:ext cx="7785152" cy="5238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a:defRPr>
                <a:solidFill>
                  <a:srgbClr val="FFFFFF"/>
                </a:solidFill>
                <a:latin typeface="Avenir Book"/>
                <a:ea typeface="Avenir Book"/>
                <a:cs typeface="Avenir Book"/>
                <a:sym typeface="Avenir Book"/>
              </a:defRPr>
            </a:lvl1pPr>
          </a:lstStyle>
          <a:p>
            <a:r>
              <a:t>“Elevate The Cloud Game” - Stoisavljević Aleksandar @ 2023</a:t>
            </a:r>
          </a:p>
        </p:txBody>
      </p:sp>
      <p:sp>
        <p:nvSpPr>
          <p:cNvPr id="688" name="Rectangle"/>
          <p:cNvSpPr/>
          <p:nvPr/>
        </p:nvSpPr>
        <p:spPr>
          <a:xfrm>
            <a:off x="3813802" y="7661570"/>
            <a:ext cx="17780001" cy="63501"/>
          </a:xfrm>
          <a:prstGeom prst="rect">
            <a:avLst/>
          </a:prstGeom>
          <a:solidFill>
            <a:srgbClr val="04B4DB"/>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a:p>
        </p:txBody>
      </p:sp>
      <p:sp>
        <p:nvSpPr>
          <p:cNvPr id="689" name="Infrastructure"/>
          <p:cNvSpPr txBox="1"/>
          <p:nvPr/>
        </p:nvSpPr>
        <p:spPr>
          <a:xfrm>
            <a:off x="5371451" y="6455512"/>
            <a:ext cx="16323470" cy="46434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normAutofit/>
          </a:bodyPr>
          <a:lstStyle>
            <a:lvl1pPr algn="r">
              <a:lnSpc>
                <a:spcPct val="80000"/>
              </a:lnSpc>
              <a:defRPr sz="11400" spc="-228">
                <a:solidFill>
                  <a:srgbClr val="FFFFFF"/>
                </a:solidFill>
                <a:latin typeface="Avenir Heavy"/>
                <a:ea typeface="Avenir Heavy"/>
                <a:cs typeface="Avenir Heavy"/>
                <a:sym typeface="Avenir Heavy"/>
              </a:defRPr>
            </a:lvl1pPr>
          </a:lstStyle>
          <a:p>
            <a:r>
              <a:t>Infrastructure</a:t>
            </a:r>
          </a:p>
        </p:txBody>
      </p:sp>
      <p:pic>
        <p:nvPicPr>
          <p:cNvPr id="690" name="ECG-CostOptimization-051.jpg" descr="ECG-CostOptimization-051.jpg"/>
          <p:cNvPicPr>
            <a:picLocks noChangeAspect="1"/>
          </p:cNvPicPr>
          <p:nvPr/>
        </p:nvPicPr>
        <p:blipFill>
          <a:blip r:embed="rId2"/>
          <a:srcRect l="5555" r="5555"/>
          <a:stretch>
            <a:fillRect/>
          </a:stretch>
        </p:blipFill>
        <p:spPr>
          <a:xfrm>
            <a:off x="12209821" y="606836"/>
            <a:ext cx="9403777" cy="7052833"/>
          </a:xfrm>
          <a:prstGeom prst="rect">
            <a:avLst/>
          </a:prstGeom>
          <a:ln w="12700">
            <a:miter lim="400000"/>
          </a:ln>
        </p:spPr>
      </p:pic>
    </p:spTree>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2" name="ECG-CostOptimization-047a.jpg" descr="ECG-CostOptimization-047a.jpg"/>
          <p:cNvPicPr>
            <a:picLocks noChangeAspect="1"/>
          </p:cNvPicPr>
          <p:nvPr/>
        </p:nvPicPr>
        <p:blipFill>
          <a:blip r:embed="rId2"/>
          <a:stretch>
            <a:fillRect/>
          </a:stretch>
        </p:blipFill>
        <p:spPr>
          <a:xfrm>
            <a:off x="1790700" y="844550"/>
            <a:ext cx="20294600" cy="11315700"/>
          </a:xfrm>
          <a:prstGeom prst="rect">
            <a:avLst/>
          </a:prstGeom>
          <a:ln w="12700">
            <a:miter lim="400000"/>
          </a:ln>
        </p:spPr>
      </p:pic>
      <p:sp>
        <p:nvSpPr>
          <p:cNvPr id="693" name="“Elevate The Cloud Game” - Stoisavljević Aleksandar @ 2023"/>
          <p:cNvSpPr txBox="1"/>
          <p:nvPr/>
        </p:nvSpPr>
        <p:spPr>
          <a:xfrm>
            <a:off x="13525499" y="12319000"/>
            <a:ext cx="7785152" cy="5238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a:defRPr>
                <a:latin typeface="Avenir Book"/>
                <a:ea typeface="Avenir Book"/>
                <a:cs typeface="Avenir Book"/>
                <a:sym typeface="Avenir Book"/>
              </a:defRPr>
            </a:lvl1pPr>
          </a:lstStyle>
          <a:p>
            <a:r>
              <a:t>“Elevate The Cloud Game” - Stoisavljević Aleksandar @ 2023</a:t>
            </a:r>
          </a:p>
        </p:txBody>
      </p:sp>
      <p:sp>
        <p:nvSpPr>
          <p:cNvPr id="694" name="~ 25 services"/>
          <p:cNvSpPr txBox="1"/>
          <p:nvPr/>
        </p:nvSpPr>
        <p:spPr>
          <a:xfrm>
            <a:off x="16816263" y="1144688"/>
            <a:ext cx="4513809" cy="11080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a:defRPr sz="5600">
                <a:solidFill>
                  <a:schemeClr val="accent5">
                    <a:lumOff val="-29866"/>
                  </a:schemeClr>
                </a:solidFill>
                <a:latin typeface="Avenir Heavy"/>
                <a:ea typeface="Avenir Heavy"/>
                <a:cs typeface="Avenir Heavy"/>
                <a:sym typeface="Avenir Heavy"/>
              </a:defRPr>
            </a:lvl1pPr>
          </a:lstStyle>
          <a:p>
            <a:r>
              <a:t>~ 25 services</a:t>
            </a:r>
          </a:p>
        </p:txBody>
      </p:sp>
      <p:sp>
        <p:nvSpPr>
          <p:cNvPr id="695" name="= 5 CronJobs"/>
          <p:cNvSpPr txBox="1"/>
          <p:nvPr/>
        </p:nvSpPr>
        <p:spPr>
          <a:xfrm>
            <a:off x="17349431" y="2156489"/>
            <a:ext cx="3980206" cy="9810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a:defRPr sz="4800">
                <a:solidFill>
                  <a:schemeClr val="accent5">
                    <a:lumOff val="-29866"/>
                  </a:schemeClr>
                </a:solidFill>
                <a:latin typeface="Avenir Heavy"/>
                <a:ea typeface="Avenir Heavy"/>
                <a:cs typeface="Avenir Heavy"/>
                <a:sym typeface="Avenir Heavy"/>
              </a:defRPr>
            </a:lvl1pPr>
          </a:lstStyle>
          <a:p>
            <a:r>
              <a:t>= 5 CronJobs</a:t>
            </a:r>
          </a:p>
        </p:txBody>
      </p:sp>
    </p:spTree>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7" name="ErgoCloud"/>
          <p:cNvSpPr txBox="1">
            <a:spLocks noGrp="1"/>
          </p:cNvSpPr>
          <p:nvPr>
            <p:ph type="title"/>
          </p:nvPr>
        </p:nvSpPr>
        <p:spPr>
          <a:xfrm>
            <a:off x="4000500" y="4447381"/>
            <a:ext cx="16323469" cy="4643438"/>
          </a:xfrm>
          <a:prstGeom prst="rect">
            <a:avLst/>
          </a:prstGeom>
        </p:spPr>
        <p:txBody>
          <a:bodyPr/>
          <a:lstStyle>
            <a:lvl1pPr>
              <a:defRPr>
                <a:latin typeface="Avenir Heavy"/>
                <a:ea typeface="Avenir Heavy"/>
                <a:cs typeface="Avenir Heavy"/>
                <a:sym typeface="Avenir Heavy"/>
              </a:defRPr>
            </a:lvl1pPr>
          </a:lstStyle>
          <a:p>
            <a:r>
              <a:t>ErgoCloud</a:t>
            </a:r>
          </a:p>
        </p:txBody>
      </p:sp>
      <p:sp>
        <p:nvSpPr>
          <p:cNvPr id="698" name="“Elevate The Cloud Game” - Stoisavljević Aleksandar @ 2023"/>
          <p:cNvSpPr txBox="1"/>
          <p:nvPr/>
        </p:nvSpPr>
        <p:spPr>
          <a:xfrm>
            <a:off x="13525499" y="12319000"/>
            <a:ext cx="7785152" cy="5238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a:defRPr>
                <a:solidFill>
                  <a:srgbClr val="FFFFFF"/>
                </a:solidFill>
                <a:latin typeface="Avenir Book"/>
                <a:ea typeface="Avenir Book"/>
                <a:cs typeface="Avenir Book"/>
                <a:sym typeface="Avenir Book"/>
              </a:defRPr>
            </a:lvl1pPr>
          </a:lstStyle>
          <a:p>
            <a:r>
              <a:t>“Elevate The Cloud Game” - Stoisavljević Aleksandar @ 2023</a:t>
            </a:r>
          </a:p>
        </p:txBody>
      </p:sp>
      <p:sp>
        <p:nvSpPr>
          <p:cNvPr id="699" name="Rectangle"/>
          <p:cNvSpPr/>
          <p:nvPr/>
        </p:nvSpPr>
        <p:spPr>
          <a:xfrm>
            <a:off x="3813802" y="7661570"/>
            <a:ext cx="17780001" cy="63501"/>
          </a:xfrm>
          <a:prstGeom prst="rect">
            <a:avLst/>
          </a:prstGeom>
          <a:solidFill>
            <a:srgbClr val="04B4DB"/>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a:p>
        </p:txBody>
      </p:sp>
      <p:sp>
        <p:nvSpPr>
          <p:cNvPr id="700" name="Key Cost Indicators"/>
          <p:cNvSpPr txBox="1"/>
          <p:nvPr/>
        </p:nvSpPr>
        <p:spPr>
          <a:xfrm>
            <a:off x="5371451" y="6455512"/>
            <a:ext cx="16323470" cy="46434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normAutofit/>
          </a:bodyPr>
          <a:lstStyle>
            <a:lvl1pPr algn="r">
              <a:lnSpc>
                <a:spcPct val="80000"/>
              </a:lnSpc>
              <a:defRPr sz="11400" spc="-228">
                <a:solidFill>
                  <a:srgbClr val="FFFFFF"/>
                </a:solidFill>
                <a:latin typeface="Avenir Heavy"/>
                <a:ea typeface="Avenir Heavy"/>
                <a:cs typeface="Avenir Heavy"/>
                <a:sym typeface="Avenir Heavy"/>
              </a:defRPr>
            </a:lvl1pPr>
          </a:lstStyle>
          <a:p>
            <a:r>
              <a:t>Key Cost Indicators</a:t>
            </a:r>
          </a:p>
        </p:txBody>
      </p:sp>
    </p:spTree>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2" name="“Elevate The Cloud Game” - Stoisavljević Aleksandar @ 2023"/>
          <p:cNvSpPr txBox="1"/>
          <p:nvPr/>
        </p:nvSpPr>
        <p:spPr>
          <a:xfrm>
            <a:off x="13525499" y="12319000"/>
            <a:ext cx="7785152" cy="5238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a:defRPr>
                <a:latin typeface="Avenir Book"/>
                <a:ea typeface="Avenir Book"/>
                <a:cs typeface="Avenir Book"/>
                <a:sym typeface="Avenir Book"/>
              </a:defRPr>
            </a:lvl1pPr>
          </a:lstStyle>
          <a:p>
            <a:r>
              <a:t>“Elevate The Cloud Game” - Stoisavljević Aleksandar @ 2023</a:t>
            </a:r>
          </a:p>
        </p:txBody>
      </p:sp>
      <p:pic>
        <p:nvPicPr>
          <p:cNvPr id="703" name="ECG-CostOptimization-052.png" descr="ECG-CostOptimization-052.png"/>
          <p:cNvPicPr>
            <a:picLocks noChangeAspect="1"/>
          </p:cNvPicPr>
          <p:nvPr/>
        </p:nvPicPr>
        <p:blipFill>
          <a:blip r:embed="rId2"/>
          <a:stretch>
            <a:fillRect/>
          </a:stretch>
        </p:blipFill>
        <p:spPr>
          <a:xfrm>
            <a:off x="1566275" y="2806700"/>
            <a:ext cx="9026293" cy="7557447"/>
          </a:xfrm>
          <a:prstGeom prst="rect">
            <a:avLst/>
          </a:prstGeom>
          <a:ln w="12700">
            <a:miter lim="400000"/>
          </a:ln>
        </p:spPr>
      </p:pic>
      <p:sp>
        <p:nvSpPr>
          <p:cNvPr id="704" name="VS."/>
          <p:cNvSpPr txBox="1"/>
          <p:nvPr/>
        </p:nvSpPr>
        <p:spPr>
          <a:xfrm>
            <a:off x="10893928" y="6303962"/>
            <a:ext cx="1248690" cy="11080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a:defRPr sz="5600">
                <a:solidFill>
                  <a:schemeClr val="accent5">
                    <a:lumOff val="-29866"/>
                  </a:schemeClr>
                </a:solidFill>
                <a:latin typeface="Avenir Heavy"/>
                <a:ea typeface="Avenir Heavy"/>
                <a:cs typeface="Avenir Heavy"/>
                <a:sym typeface="Avenir Heavy"/>
              </a:defRPr>
            </a:lvl1pPr>
          </a:lstStyle>
          <a:p>
            <a:r>
              <a:t>VS.</a:t>
            </a:r>
          </a:p>
        </p:txBody>
      </p:sp>
      <p:pic>
        <p:nvPicPr>
          <p:cNvPr id="705" name="ECG-CostOptimization-053.jpeg" descr="ECG-CostOptimization-053.jpeg"/>
          <p:cNvPicPr>
            <a:picLocks noChangeAspect="1"/>
          </p:cNvPicPr>
          <p:nvPr/>
        </p:nvPicPr>
        <p:blipFill>
          <a:blip r:embed="rId3"/>
          <a:stretch>
            <a:fillRect/>
          </a:stretch>
        </p:blipFill>
        <p:spPr>
          <a:xfrm>
            <a:off x="12443978" y="2871079"/>
            <a:ext cx="11330639" cy="7557447"/>
          </a:xfrm>
          <a:prstGeom prst="rect">
            <a:avLst/>
          </a:prstGeom>
          <a:ln w="12700">
            <a:miter lim="400000"/>
          </a:ln>
        </p:spPr>
      </p:pic>
      <p:sp>
        <p:nvSpPr>
          <p:cNvPr id="706" name="BUDGET = CAPEX + OPEX"/>
          <p:cNvSpPr txBox="1"/>
          <p:nvPr/>
        </p:nvSpPr>
        <p:spPr>
          <a:xfrm>
            <a:off x="2142255" y="10480034"/>
            <a:ext cx="7874332" cy="9810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a:defRPr sz="4800">
                <a:solidFill>
                  <a:schemeClr val="accent5">
                    <a:lumOff val="-29866"/>
                  </a:schemeClr>
                </a:solidFill>
                <a:latin typeface="Avenir Heavy"/>
                <a:ea typeface="Avenir Heavy"/>
                <a:cs typeface="Avenir Heavy"/>
                <a:sym typeface="Avenir Heavy"/>
              </a:defRPr>
            </a:lvl1pPr>
          </a:lstStyle>
          <a:p>
            <a:r>
              <a:t>BUDGET = CAPEX + OPEX</a:t>
            </a: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2" name="ECG-CostOptimization-010a.jpeg" descr="ECG-CostOptimization-010a.jpeg"/>
          <p:cNvPicPr>
            <a:picLocks noChangeAspect="1"/>
          </p:cNvPicPr>
          <p:nvPr/>
        </p:nvPicPr>
        <p:blipFill>
          <a:blip r:embed="rId2"/>
          <a:stretch>
            <a:fillRect/>
          </a:stretch>
        </p:blipFill>
        <p:spPr>
          <a:xfrm>
            <a:off x="3061272" y="1721965"/>
            <a:ext cx="18261456" cy="10272070"/>
          </a:xfrm>
          <a:prstGeom prst="rect">
            <a:avLst/>
          </a:prstGeom>
          <a:ln w="12700">
            <a:miter lim="400000"/>
          </a:ln>
        </p:spPr>
      </p:pic>
      <p:sp>
        <p:nvSpPr>
          <p:cNvPr id="203" name="“Elevate The Cloud Game” - Stoisavljević Aleksandar @ 2023"/>
          <p:cNvSpPr txBox="1"/>
          <p:nvPr/>
        </p:nvSpPr>
        <p:spPr>
          <a:xfrm>
            <a:off x="13525499" y="12319000"/>
            <a:ext cx="7785152" cy="5238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a:defRPr>
                <a:latin typeface="Avenir Book"/>
                <a:ea typeface="Avenir Book"/>
                <a:cs typeface="Avenir Book"/>
                <a:sym typeface="Avenir Book"/>
              </a:defRPr>
            </a:lvl1pPr>
          </a:lstStyle>
          <a:p>
            <a:r>
              <a:t>“Elevate The Cloud Game” - Stoisavljević Aleksandar @ 2023</a:t>
            </a:r>
          </a:p>
        </p:txBody>
      </p:sp>
      <p:sp>
        <p:nvSpPr>
          <p:cNvPr id="204" name="June 14th 2012."/>
          <p:cNvSpPr txBox="1"/>
          <p:nvPr/>
        </p:nvSpPr>
        <p:spPr>
          <a:xfrm>
            <a:off x="12867520" y="7417432"/>
            <a:ext cx="7995900" cy="14636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spAutoFit/>
          </a:bodyPr>
          <a:lstStyle>
            <a:lvl1pPr algn="r">
              <a:defRPr sz="7600">
                <a:solidFill>
                  <a:schemeClr val="accent4">
                    <a:hueOff val="-476017"/>
                    <a:lumOff val="-10042"/>
                  </a:schemeClr>
                </a:solidFill>
                <a:latin typeface="Avenir Heavy"/>
                <a:ea typeface="Avenir Heavy"/>
                <a:cs typeface="Avenir Heavy"/>
                <a:sym typeface="Avenir Heavy"/>
              </a:defRPr>
            </a:lvl1pPr>
          </a:lstStyle>
          <a:p>
            <a:r>
              <a:t>June 14th 2012.</a:t>
            </a:r>
          </a:p>
        </p:txBody>
      </p:sp>
    </p:spTree>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8" name="“Elevate The Cloud Game” - Stoisavljević Aleksandar @ 2023"/>
          <p:cNvSpPr txBox="1"/>
          <p:nvPr/>
        </p:nvSpPr>
        <p:spPr>
          <a:xfrm>
            <a:off x="13525499" y="12319000"/>
            <a:ext cx="7785152" cy="5238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a:defRPr>
                <a:latin typeface="Avenir Book"/>
                <a:ea typeface="Avenir Book"/>
                <a:cs typeface="Avenir Book"/>
                <a:sym typeface="Avenir Book"/>
              </a:defRPr>
            </a:lvl1pPr>
          </a:lstStyle>
          <a:p>
            <a:r>
              <a:t>“Elevate The Cloud Game” - Stoisavljević Aleksandar @ 2023</a:t>
            </a:r>
          </a:p>
        </p:txBody>
      </p:sp>
      <p:pic>
        <p:nvPicPr>
          <p:cNvPr id="709" name="ECG-CostOptimization-054.jpg" descr="ECG-CostOptimization-054.jpg"/>
          <p:cNvPicPr>
            <a:picLocks noChangeAspect="1"/>
          </p:cNvPicPr>
          <p:nvPr/>
        </p:nvPicPr>
        <p:blipFill>
          <a:blip r:embed="rId3"/>
          <a:stretch>
            <a:fillRect/>
          </a:stretch>
        </p:blipFill>
        <p:spPr>
          <a:xfrm>
            <a:off x="3340186" y="1383691"/>
            <a:ext cx="7632701" cy="7378701"/>
          </a:xfrm>
          <a:prstGeom prst="rect">
            <a:avLst/>
          </a:prstGeom>
          <a:ln w="12700">
            <a:miter lim="400000"/>
          </a:ln>
        </p:spPr>
      </p:pic>
      <p:pic>
        <p:nvPicPr>
          <p:cNvPr id="710" name="ECG-CostOptimization-055a.png" descr="ECG-CostOptimization-055a.png"/>
          <p:cNvPicPr>
            <a:picLocks noChangeAspect="1"/>
          </p:cNvPicPr>
          <p:nvPr/>
        </p:nvPicPr>
        <p:blipFill>
          <a:blip r:embed="rId4"/>
          <a:stretch>
            <a:fillRect/>
          </a:stretch>
        </p:blipFill>
        <p:spPr>
          <a:xfrm>
            <a:off x="12117452" y="5413157"/>
            <a:ext cx="9055101" cy="3378201"/>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7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0" grpId="1" animBg="1" advAuto="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4" name="“Elevate The Cloud Game” - Stoisavljević Aleksandar @ 2023"/>
          <p:cNvSpPr txBox="1"/>
          <p:nvPr/>
        </p:nvSpPr>
        <p:spPr>
          <a:xfrm>
            <a:off x="13525499" y="12319000"/>
            <a:ext cx="7785152" cy="5238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a:defRPr>
                <a:latin typeface="Avenir Book"/>
                <a:ea typeface="Avenir Book"/>
                <a:cs typeface="Avenir Book"/>
                <a:sym typeface="Avenir Book"/>
              </a:defRPr>
            </a:lvl1pPr>
          </a:lstStyle>
          <a:p>
            <a:r>
              <a:t>“Elevate The Cloud Game” - Stoisavljević Aleksandar @ 2023</a:t>
            </a:r>
          </a:p>
        </p:txBody>
      </p:sp>
      <p:sp>
        <p:nvSpPr>
          <p:cNvPr id="715" name="“Hidden” costs?"/>
          <p:cNvSpPr txBox="1"/>
          <p:nvPr/>
        </p:nvSpPr>
        <p:spPr>
          <a:xfrm>
            <a:off x="3066144" y="961744"/>
            <a:ext cx="5970398" cy="11842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a:defRPr sz="6000">
                <a:solidFill>
                  <a:schemeClr val="accent1">
                    <a:hueOff val="114395"/>
                    <a:lumOff val="-24975"/>
                  </a:schemeClr>
                </a:solidFill>
                <a:latin typeface="Avenir Heavy"/>
                <a:ea typeface="Avenir Heavy"/>
                <a:cs typeface="Avenir Heavy"/>
                <a:sym typeface="Avenir Heavy"/>
              </a:defRPr>
            </a:lvl1pPr>
          </a:lstStyle>
          <a:p>
            <a:r>
              <a:t>“Hidden” costs?</a:t>
            </a:r>
          </a:p>
        </p:txBody>
      </p:sp>
      <p:sp>
        <p:nvSpPr>
          <p:cNvPr id="716" name="Actual Storage Cost"/>
          <p:cNvSpPr txBox="1"/>
          <p:nvPr/>
        </p:nvSpPr>
        <p:spPr>
          <a:xfrm>
            <a:off x="4441121" y="4443693"/>
            <a:ext cx="3782696" cy="7016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a:defRPr sz="3200">
                <a:latin typeface="Avenir Book"/>
                <a:ea typeface="Avenir Book"/>
                <a:cs typeface="Avenir Book"/>
                <a:sym typeface="Avenir Book"/>
              </a:defRPr>
            </a:lvl1pPr>
          </a:lstStyle>
          <a:p>
            <a:r>
              <a:t>Actual Storage Cost</a:t>
            </a:r>
          </a:p>
        </p:txBody>
      </p:sp>
      <p:sp>
        <p:nvSpPr>
          <p:cNvPr id="717" name="Line"/>
          <p:cNvSpPr/>
          <p:nvPr/>
        </p:nvSpPr>
        <p:spPr>
          <a:xfrm>
            <a:off x="4488935" y="5340945"/>
            <a:ext cx="14597639" cy="1"/>
          </a:xfrm>
          <a:prstGeom prst="line">
            <a:avLst/>
          </a:prstGeom>
          <a:ln w="25400">
            <a:solidFill>
              <a:srgbClr val="000000"/>
            </a:solidFill>
            <a:miter lim="400000"/>
          </a:ln>
        </p:spPr>
        <p:txBody>
          <a:bodyPr lIns="71437" tIns="71437" rIns="71437" bIns="71437" anchor="ctr"/>
          <a:lstStyle/>
          <a:p>
            <a:endParaRPr/>
          </a:p>
        </p:txBody>
      </p:sp>
      <p:sp>
        <p:nvSpPr>
          <p:cNvPr id="718" name="API HTTP PUT…"/>
          <p:cNvSpPr txBox="1"/>
          <p:nvPr/>
        </p:nvSpPr>
        <p:spPr>
          <a:xfrm>
            <a:off x="4418566" y="5404445"/>
            <a:ext cx="3827806" cy="12604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p>
            <a:pPr algn="l">
              <a:defRPr sz="3200">
                <a:latin typeface="Avenir Book"/>
                <a:ea typeface="Avenir Book"/>
                <a:cs typeface="Avenir Book"/>
                <a:sym typeface="Avenir Book"/>
              </a:defRPr>
            </a:pPr>
            <a:r>
              <a:t>API HTTP PUT </a:t>
            </a:r>
          </a:p>
          <a:p>
            <a:pPr algn="l">
              <a:defRPr sz="3200">
                <a:latin typeface="Avenir Book"/>
                <a:ea typeface="Avenir Book"/>
                <a:cs typeface="Avenir Book"/>
                <a:sym typeface="Avenir Book"/>
              </a:defRPr>
            </a:pPr>
            <a:r>
              <a:t>object to the bucket</a:t>
            </a:r>
          </a:p>
        </p:txBody>
      </p:sp>
      <p:sp>
        <p:nvSpPr>
          <p:cNvPr id="719" name="Line"/>
          <p:cNvSpPr/>
          <p:nvPr/>
        </p:nvSpPr>
        <p:spPr>
          <a:xfrm>
            <a:off x="4488935" y="4171916"/>
            <a:ext cx="14597639" cy="1"/>
          </a:xfrm>
          <a:prstGeom prst="line">
            <a:avLst/>
          </a:prstGeom>
          <a:ln w="25400">
            <a:solidFill>
              <a:srgbClr val="000000"/>
            </a:solidFill>
            <a:miter lim="400000"/>
          </a:ln>
        </p:spPr>
        <p:txBody>
          <a:bodyPr lIns="71437" tIns="71437" rIns="71437" bIns="71437" anchor="ctr"/>
          <a:lstStyle/>
          <a:p>
            <a:endParaRPr/>
          </a:p>
        </p:txBody>
      </p:sp>
      <p:sp>
        <p:nvSpPr>
          <p:cNvPr id="720" name="Line"/>
          <p:cNvSpPr/>
          <p:nvPr/>
        </p:nvSpPr>
        <p:spPr>
          <a:xfrm>
            <a:off x="4488935" y="6728420"/>
            <a:ext cx="14597639" cy="1"/>
          </a:xfrm>
          <a:prstGeom prst="line">
            <a:avLst/>
          </a:prstGeom>
          <a:ln w="25400">
            <a:solidFill>
              <a:srgbClr val="000000"/>
            </a:solidFill>
            <a:miter lim="400000"/>
          </a:ln>
        </p:spPr>
        <p:txBody>
          <a:bodyPr lIns="71437" tIns="71437" rIns="71437" bIns="71437" anchor="ctr"/>
          <a:lstStyle/>
          <a:p>
            <a:endParaRPr/>
          </a:p>
        </p:txBody>
      </p:sp>
      <p:sp>
        <p:nvSpPr>
          <p:cNvPr id="721" name="Data Transfer IN"/>
          <p:cNvSpPr txBox="1"/>
          <p:nvPr/>
        </p:nvSpPr>
        <p:spPr>
          <a:xfrm>
            <a:off x="4450689" y="6923996"/>
            <a:ext cx="3084907" cy="7016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a:defRPr sz="3200">
                <a:latin typeface="Avenir Book"/>
                <a:ea typeface="Avenir Book"/>
                <a:cs typeface="Avenir Book"/>
                <a:sym typeface="Avenir Book"/>
              </a:defRPr>
            </a:lvl1pPr>
          </a:lstStyle>
          <a:p>
            <a:r>
              <a:t>Data Transfer IN</a:t>
            </a:r>
          </a:p>
        </p:txBody>
      </p:sp>
      <p:sp>
        <p:nvSpPr>
          <p:cNvPr id="722" name="Line"/>
          <p:cNvSpPr/>
          <p:nvPr/>
        </p:nvSpPr>
        <p:spPr>
          <a:xfrm>
            <a:off x="4488935" y="7821248"/>
            <a:ext cx="14597639" cy="1"/>
          </a:xfrm>
          <a:prstGeom prst="line">
            <a:avLst/>
          </a:prstGeom>
          <a:ln w="25400">
            <a:solidFill>
              <a:srgbClr val="000000"/>
            </a:solidFill>
            <a:miter lim="400000"/>
          </a:ln>
        </p:spPr>
        <p:txBody>
          <a:bodyPr lIns="71437" tIns="71437" rIns="71437" bIns="71437" anchor="ctr"/>
          <a:lstStyle/>
          <a:p>
            <a:endParaRPr/>
          </a:p>
        </p:txBody>
      </p:sp>
      <p:sp>
        <p:nvSpPr>
          <p:cNvPr id="723" name="API HTTP GET…"/>
          <p:cNvSpPr txBox="1"/>
          <p:nvPr/>
        </p:nvSpPr>
        <p:spPr>
          <a:xfrm>
            <a:off x="4443966" y="8016825"/>
            <a:ext cx="3827806" cy="12604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p>
            <a:pPr algn="l">
              <a:defRPr sz="3200">
                <a:latin typeface="Avenir Book"/>
                <a:ea typeface="Avenir Book"/>
                <a:cs typeface="Avenir Book"/>
                <a:sym typeface="Avenir Book"/>
              </a:defRPr>
            </a:pPr>
            <a:r>
              <a:t>API HTTP GET </a:t>
            </a:r>
          </a:p>
          <a:p>
            <a:pPr algn="l">
              <a:defRPr sz="3200">
                <a:latin typeface="Avenir Book"/>
                <a:ea typeface="Avenir Book"/>
                <a:cs typeface="Avenir Book"/>
                <a:sym typeface="Avenir Book"/>
              </a:defRPr>
            </a:pPr>
            <a:r>
              <a:t>object to the bucket</a:t>
            </a:r>
          </a:p>
        </p:txBody>
      </p:sp>
      <p:sp>
        <p:nvSpPr>
          <p:cNvPr id="724" name="Line"/>
          <p:cNvSpPr/>
          <p:nvPr/>
        </p:nvSpPr>
        <p:spPr>
          <a:xfrm>
            <a:off x="4488935" y="9417000"/>
            <a:ext cx="14597639" cy="1"/>
          </a:xfrm>
          <a:prstGeom prst="line">
            <a:avLst/>
          </a:prstGeom>
          <a:ln w="25400">
            <a:solidFill>
              <a:srgbClr val="000000"/>
            </a:solidFill>
            <a:miter lim="400000"/>
          </a:ln>
        </p:spPr>
        <p:txBody>
          <a:bodyPr lIns="71437" tIns="71437" rIns="71437" bIns="71437" anchor="ctr"/>
          <a:lstStyle/>
          <a:p>
            <a:endParaRPr/>
          </a:p>
        </p:txBody>
      </p:sp>
      <p:sp>
        <p:nvSpPr>
          <p:cNvPr id="725" name="Data Transfer OUT"/>
          <p:cNvSpPr txBox="1"/>
          <p:nvPr/>
        </p:nvSpPr>
        <p:spPr>
          <a:xfrm>
            <a:off x="4444999" y="9668454"/>
            <a:ext cx="3512440" cy="7016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a:defRPr sz="3200">
                <a:latin typeface="Avenir Book"/>
                <a:ea typeface="Avenir Book"/>
                <a:cs typeface="Avenir Book"/>
                <a:sym typeface="Avenir Book"/>
              </a:defRPr>
            </a:lvl1pPr>
          </a:lstStyle>
          <a:p>
            <a:r>
              <a:t>Data Transfer OUT</a:t>
            </a:r>
          </a:p>
        </p:txBody>
      </p:sp>
      <p:sp>
        <p:nvSpPr>
          <p:cNvPr id="726" name="Line"/>
          <p:cNvSpPr/>
          <p:nvPr/>
        </p:nvSpPr>
        <p:spPr>
          <a:xfrm flipV="1">
            <a:off x="9885004" y="4169789"/>
            <a:ext cx="1" cy="6344132"/>
          </a:xfrm>
          <a:prstGeom prst="line">
            <a:avLst/>
          </a:prstGeom>
          <a:ln w="25400">
            <a:solidFill>
              <a:srgbClr val="000000"/>
            </a:solidFill>
            <a:miter lim="400000"/>
          </a:ln>
        </p:spPr>
        <p:txBody>
          <a:bodyPr lIns="71437" tIns="71437" rIns="71437" bIns="71437" anchor="ctr"/>
          <a:lstStyle/>
          <a:p>
            <a:endParaRPr/>
          </a:p>
        </p:txBody>
      </p:sp>
      <p:sp>
        <p:nvSpPr>
          <p:cNvPr id="727" name="Line"/>
          <p:cNvSpPr/>
          <p:nvPr/>
        </p:nvSpPr>
        <p:spPr>
          <a:xfrm>
            <a:off x="4488935" y="10509829"/>
            <a:ext cx="14597639" cy="1"/>
          </a:xfrm>
          <a:prstGeom prst="line">
            <a:avLst/>
          </a:prstGeom>
          <a:ln w="25400">
            <a:solidFill>
              <a:srgbClr val="000000"/>
            </a:solidFill>
            <a:miter lim="400000"/>
          </a:ln>
        </p:spPr>
        <p:txBody>
          <a:bodyPr lIns="71437" tIns="71437" rIns="71437" bIns="71437" anchor="ctr"/>
          <a:lstStyle/>
          <a:p>
            <a:endParaRPr/>
          </a:p>
        </p:txBody>
      </p:sp>
      <p:sp>
        <p:nvSpPr>
          <p:cNvPr id="728" name="80 %"/>
          <p:cNvSpPr txBox="1"/>
          <p:nvPr/>
        </p:nvSpPr>
        <p:spPr>
          <a:xfrm>
            <a:off x="17958671" y="4443693"/>
            <a:ext cx="1125653" cy="7016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a:defRPr sz="3200">
                <a:solidFill>
                  <a:schemeClr val="accent5">
                    <a:lumOff val="-29866"/>
                  </a:schemeClr>
                </a:solidFill>
                <a:latin typeface="Avenir Heavy"/>
                <a:ea typeface="Avenir Heavy"/>
                <a:cs typeface="Avenir Heavy"/>
                <a:sym typeface="Avenir Heavy"/>
              </a:defRPr>
            </a:lvl1pPr>
          </a:lstStyle>
          <a:p>
            <a:r>
              <a:t>80 %</a:t>
            </a:r>
          </a:p>
        </p:txBody>
      </p:sp>
      <p:sp>
        <p:nvSpPr>
          <p:cNvPr id="729" name="2 %"/>
          <p:cNvSpPr txBox="1"/>
          <p:nvPr/>
        </p:nvSpPr>
        <p:spPr>
          <a:xfrm>
            <a:off x="18233446" y="5683845"/>
            <a:ext cx="833045" cy="7016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a:defRPr sz="3200">
                <a:latin typeface="Avenir Book"/>
                <a:ea typeface="Avenir Book"/>
                <a:cs typeface="Avenir Book"/>
                <a:sym typeface="Avenir Book"/>
              </a:defRPr>
            </a:lvl1pPr>
          </a:lstStyle>
          <a:p>
            <a:r>
              <a:t>2 %</a:t>
            </a:r>
          </a:p>
        </p:txBody>
      </p:sp>
      <p:sp>
        <p:nvSpPr>
          <p:cNvPr id="730" name="0 %"/>
          <p:cNvSpPr txBox="1"/>
          <p:nvPr/>
        </p:nvSpPr>
        <p:spPr>
          <a:xfrm>
            <a:off x="18233446" y="6926535"/>
            <a:ext cx="833045" cy="7016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a:defRPr sz="3200">
                <a:latin typeface="Avenir Book"/>
                <a:ea typeface="Avenir Book"/>
                <a:cs typeface="Avenir Book"/>
                <a:sym typeface="Avenir Book"/>
              </a:defRPr>
            </a:lvl1pPr>
          </a:lstStyle>
          <a:p>
            <a:r>
              <a:t>0 %</a:t>
            </a:r>
          </a:p>
        </p:txBody>
      </p:sp>
      <p:sp>
        <p:nvSpPr>
          <p:cNvPr id="731" name="3 %"/>
          <p:cNvSpPr txBox="1"/>
          <p:nvPr/>
        </p:nvSpPr>
        <p:spPr>
          <a:xfrm>
            <a:off x="18233446" y="8268286"/>
            <a:ext cx="833045" cy="7016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a:defRPr sz="3200">
                <a:latin typeface="Avenir Book"/>
                <a:ea typeface="Avenir Book"/>
                <a:cs typeface="Avenir Book"/>
                <a:sym typeface="Avenir Book"/>
              </a:defRPr>
            </a:lvl1pPr>
          </a:lstStyle>
          <a:p>
            <a:r>
              <a:t>3 %</a:t>
            </a:r>
          </a:p>
        </p:txBody>
      </p:sp>
      <p:sp>
        <p:nvSpPr>
          <p:cNvPr id="732" name="15 %"/>
          <p:cNvSpPr txBox="1"/>
          <p:nvPr/>
        </p:nvSpPr>
        <p:spPr>
          <a:xfrm>
            <a:off x="17991996" y="9610038"/>
            <a:ext cx="1059003" cy="7016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a:defRPr sz="3200">
                <a:latin typeface="Avenir Book"/>
                <a:ea typeface="Avenir Book"/>
                <a:cs typeface="Avenir Book"/>
                <a:sym typeface="Avenir Book"/>
              </a:defRPr>
            </a:lvl1pPr>
          </a:lstStyle>
          <a:p>
            <a:r>
              <a:t>15 %</a:t>
            </a:r>
          </a:p>
        </p:txBody>
      </p:sp>
      <p:sp>
        <p:nvSpPr>
          <p:cNvPr id="733" name="Costs that you have to be aware of !"/>
          <p:cNvSpPr txBox="1"/>
          <p:nvPr/>
        </p:nvSpPr>
        <p:spPr>
          <a:xfrm>
            <a:off x="3095493" y="2209766"/>
            <a:ext cx="6637529" cy="6635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algn="l">
              <a:defRPr sz="3000">
                <a:solidFill>
                  <a:schemeClr val="accent1">
                    <a:hueOff val="114395"/>
                    <a:lumOff val="-24975"/>
                  </a:schemeClr>
                </a:solidFill>
                <a:latin typeface="Avenir Heavy"/>
                <a:ea typeface="Avenir Heavy"/>
                <a:cs typeface="Avenir Heavy"/>
                <a:sym typeface="Avenir Heavy"/>
              </a:defRPr>
            </a:lvl1pPr>
          </a:lstStyle>
          <a:p>
            <a:r>
              <a:t>Costs that you have to be aware of !</a:t>
            </a:r>
          </a:p>
        </p:txBody>
      </p:sp>
    </p:spTree>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5" name="Rectangle"/>
          <p:cNvSpPr/>
          <p:nvPr/>
        </p:nvSpPr>
        <p:spPr>
          <a:xfrm>
            <a:off x="3045042" y="951962"/>
            <a:ext cx="3302001" cy="11812076"/>
          </a:xfrm>
          <a:prstGeom prst="rect">
            <a:avLst/>
          </a:prstGeom>
          <a:solidFill>
            <a:srgbClr val="003462"/>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a:p>
        </p:txBody>
      </p:sp>
      <p:sp>
        <p:nvSpPr>
          <p:cNvPr id="736" name="ErgoCloud"/>
          <p:cNvSpPr txBox="1">
            <a:spLocks noGrp="1"/>
          </p:cNvSpPr>
          <p:nvPr>
            <p:ph type="title" idx="4294967295"/>
          </p:nvPr>
        </p:nvSpPr>
        <p:spPr>
          <a:xfrm>
            <a:off x="3048216" y="1145381"/>
            <a:ext cx="3302001" cy="1270001"/>
          </a:xfrm>
          <a:prstGeom prst="rect">
            <a:avLst/>
          </a:prstGeom>
        </p:spPr>
        <p:txBody>
          <a:bodyPr lIns="71437" tIns="71437" rIns="71437" bIns="71437" anchor="ctr"/>
          <a:lstStyle>
            <a:lvl1pPr defTabSz="2438339">
              <a:lnSpc>
                <a:spcPct val="80000"/>
              </a:lnSpc>
              <a:defRPr sz="3200" spc="-64">
                <a:solidFill>
                  <a:srgbClr val="FFFFFF"/>
                </a:solidFill>
                <a:latin typeface="Avenir Book"/>
                <a:ea typeface="Avenir Book"/>
                <a:cs typeface="Avenir Book"/>
                <a:sym typeface="Avenir Book"/>
              </a:defRPr>
            </a:lvl1pPr>
          </a:lstStyle>
          <a:p>
            <a:r>
              <a:t>ErgoCloud</a:t>
            </a:r>
          </a:p>
        </p:txBody>
      </p:sp>
      <p:sp>
        <p:nvSpPr>
          <p:cNvPr id="737" name="Rectangle"/>
          <p:cNvSpPr/>
          <p:nvPr/>
        </p:nvSpPr>
        <p:spPr>
          <a:xfrm>
            <a:off x="3937217" y="2413000"/>
            <a:ext cx="1524001" cy="63500"/>
          </a:xfrm>
          <a:prstGeom prst="rect">
            <a:avLst/>
          </a:prstGeom>
          <a:solidFill>
            <a:srgbClr val="04B4DB"/>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a:p>
        </p:txBody>
      </p:sp>
      <p:sp>
        <p:nvSpPr>
          <p:cNvPr id="738" name="“Elevate The Cloud Game” - Stoisavljević Aleksandar @ 2023"/>
          <p:cNvSpPr txBox="1"/>
          <p:nvPr/>
        </p:nvSpPr>
        <p:spPr>
          <a:xfrm>
            <a:off x="13525499" y="12321858"/>
            <a:ext cx="7785152" cy="5238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a:defRPr>
                <a:latin typeface="Avenir Book"/>
                <a:ea typeface="Avenir Book"/>
                <a:cs typeface="Avenir Book"/>
                <a:sym typeface="Avenir Book"/>
              </a:defRPr>
            </a:lvl1pPr>
          </a:lstStyle>
          <a:p>
            <a:r>
              <a:t>“Elevate The Cloud Game” - Stoisavljević Aleksandar @ 2023</a:t>
            </a:r>
          </a:p>
        </p:txBody>
      </p:sp>
      <p:sp>
        <p:nvSpPr>
          <p:cNvPr id="739" name="Jatheon - Cost Optimization"/>
          <p:cNvSpPr txBox="1"/>
          <p:nvPr/>
        </p:nvSpPr>
        <p:spPr>
          <a:xfrm>
            <a:off x="9143999" y="6422744"/>
            <a:ext cx="10203308" cy="11842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a:defRPr sz="6000">
                <a:solidFill>
                  <a:schemeClr val="accent1">
                    <a:hueOff val="114395"/>
                    <a:lumOff val="-24975"/>
                  </a:schemeClr>
                </a:solidFill>
                <a:latin typeface="Avenir Heavy"/>
                <a:ea typeface="Avenir Heavy"/>
                <a:cs typeface="Avenir Heavy"/>
                <a:sym typeface="Avenir Heavy"/>
              </a:defRPr>
            </a:lvl1pPr>
          </a:lstStyle>
          <a:p>
            <a:r>
              <a:t>Jatheon - Cost Optimization</a:t>
            </a:r>
          </a:p>
        </p:txBody>
      </p:sp>
    </p:spTree>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1" name="Rectangle"/>
          <p:cNvSpPr/>
          <p:nvPr/>
        </p:nvSpPr>
        <p:spPr>
          <a:xfrm>
            <a:off x="3045042" y="951962"/>
            <a:ext cx="3302001" cy="11812076"/>
          </a:xfrm>
          <a:prstGeom prst="rect">
            <a:avLst/>
          </a:prstGeom>
          <a:solidFill>
            <a:srgbClr val="003462"/>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a:p>
        </p:txBody>
      </p:sp>
      <p:sp>
        <p:nvSpPr>
          <p:cNvPr id="742" name="ErgoCloud"/>
          <p:cNvSpPr txBox="1">
            <a:spLocks noGrp="1"/>
          </p:cNvSpPr>
          <p:nvPr>
            <p:ph type="title" idx="4294967295"/>
          </p:nvPr>
        </p:nvSpPr>
        <p:spPr>
          <a:xfrm>
            <a:off x="3048216" y="1145381"/>
            <a:ext cx="3302001" cy="1270001"/>
          </a:xfrm>
          <a:prstGeom prst="rect">
            <a:avLst/>
          </a:prstGeom>
        </p:spPr>
        <p:txBody>
          <a:bodyPr lIns="71437" tIns="71437" rIns="71437" bIns="71437" anchor="ctr"/>
          <a:lstStyle>
            <a:lvl1pPr defTabSz="2438339">
              <a:lnSpc>
                <a:spcPct val="80000"/>
              </a:lnSpc>
              <a:defRPr sz="3200" spc="-64">
                <a:solidFill>
                  <a:srgbClr val="FFFFFF"/>
                </a:solidFill>
                <a:latin typeface="Avenir Book"/>
                <a:ea typeface="Avenir Book"/>
                <a:cs typeface="Avenir Book"/>
                <a:sym typeface="Avenir Book"/>
              </a:defRPr>
            </a:lvl1pPr>
          </a:lstStyle>
          <a:p>
            <a:r>
              <a:t>ErgoCloud</a:t>
            </a:r>
          </a:p>
        </p:txBody>
      </p:sp>
      <p:sp>
        <p:nvSpPr>
          <p:cNvPr id="743" name="Rectangle"/>
          <p:cNvSpPr/>
          <p:nvPr/>
        </p:nvSpPr>
        <p:spPr>
          <a:xfrm>
            <a:off x="3937217" y="2413000"/>
            <a:ext cx="1524001" cy="63500"/>
          </a:xfrm>
          <a:prstGeom prst="rect">
            <a:avLst/>
          </a:prstGeom>
          <a:solidFill>
            <a:srgbClr val="04B4DB"/>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a:p>
        </p:txBody>
      </p:sp>
      <p:sp>
        <p:nvSpPr>
          <p:cNvPr id="744" name="“Elevate The Cloud Game” - Stoisavljević Aleksandar @ 2023"/>
          <p:cNvSpPr txBox="1"/>
          <p:nvPr/>
        </p:nvSpPr>
        <p:spPr>
          <a:xfrm>
            <a:off x="13525499" y="12319000"/>
            <a:ext cx="7785152" cy="5238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a:defRPr>
                <a:latin typeface="Avenir Book"/>
                <a:ea typeface="Avenir Book"/>
                <a:cs typeface="Avenir Book"/>
                <a:sym typeface="Avenir Book"/>
              </a:defRPr>
            </a:lvl1pPr>
          </a:lstStyle>
          <a:p>
            <a:r>
              <a:t>“Elevate The Cloud Game” - Stoisavljević Aleksandar @ 2023</a:t>
            </a:r>
          </a:p>
        </p:txBody>
      </p:sp>
      <p:sp>
        <p:nvSpPr>
          <p:cNvPr id="745" name="@BeforeAll…"/>
          <p:cNvSpPr txBox="1"/>
          <p:nvPr/>
        </p:nvSpPr>
        <p:spPr>
          <a:xfrm>
            <a:off x="8381999" y="4703762"/>
            <a:ext cx="11455274" cy="43084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p>
            <a:pPr>
              <a:defRPr sz="6000">
                <a:solidFill>
                  <a:schemeClr val="accent1">
                    <a:hueOff val="114395"/>
                    <a:lumOff val="-24975"/>
                  </a:schemeClr>
                </a:solidFill>
                <a:latin typeface="Avenir Heavy"/>
                <a:ea typeface="Avenir Heavy"/>
                <a:cs typeface="Avenir Heavy"/>
                <a:sym typeface="Avenir Heavy"/>
              </a:defRPr>
            </a:pPr>
            <a:r>
              <a:t>@BeforeAll </a:t>
            </a:r>
          </a:p>
          <a:p>
            <a:pPr>
              <a:defRPr sz="6000">
                <a:solidFill>
                  <a:schemeClr val="accent1">
                    <a:hueOff val="114395"/>
                    <a:lumOff val="-24975"/>
                  </a:schemeClr>
                </a:solidFill>
                <a:latin typeface="Avenir Heavy"/>
                <a:ea typeface="Avenir Heavy"/>
                <a:cs typeface="Avenir Heavy"/>
                <a:sym typeface="Avenir Heavy"/>
              </a:defRPr>
            </a:pPr>
            <a:endParaRPr/>
          </a:p>
          <a:p>
            <a:pPr>
              <a:defRPr sz="6000">
                <a:solidFill>
                  <a:schemeClr val="accent1">
                    <a:hueOff val="114395"/>
                    <a:lumOff val="-24975"/>
                  </a:schemeClr>
                </a:solidFill>
                <a:latin typeface="Avenir Heavy"/>
                <a:ea typeface="Avenir Heavy"/>
                <a:cs typeface="Avenir Heavy"/>
                <a:sym typeface="Avenir Heavy"/>
              </a:defRPr>
            </a:pPr>
            <a:r>
              <a:t>“Someone should take care for </a:t>
            </a:r>
          </a:p>
          <a:p>
            <a:pPr>
              <a:defRPr sz="6000">
                <a:solidFill>
                  <a:schemeClr val="accent1">
                    <a:hueOff val="114395"/>
                    <a:lumOff val="-24975"/>
                  </a:schemeClr>
                </a:solidFill>
                <a:latin typeface="Avenir Heavy"/>
                <a:ea typeface="Avenir Heavy"/>
                <a:cs typeface="Avenir Heavy"/>
                <a:sym typeface="Avenir Heavy"/>
              </a:defRPr>
            </a:pPr>
            <a:r>
              <a:t>the cost control”</a:t>
            </a:r>
          </a:p>
        </p:txBody>
      </p:sp>
    </p:spTree>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 name="Rectangle"/>
          <p:cNvSpPr/>
          <p:nvPr/>
        </p:nvSpPr>
        <p:spPr>
          <a:xfrm>
            <a:off x="3045042" y="951962"/>
            <a:ext cx="3302001" cy="11812076"/>
          </a:xfrm>
          <a:prstGeom prst="rect">
            <a:avLst/>
          </a:prstGeom>
          <a:solidFill>
            <a:srgbClr val="003462"/>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a:p>
        </p:txBody>
      </p:sp>
      <p:sp>
        <p:nvSpPr>
          <p:cNvPr id="748" name="ErgoCloud"/>
          <p:cNvSpPr txBox="1">
            <a:spLocks noGrp="1"/>
          </p:cNvSpPr>
          <p:nvPr>
            <p:ph type="title" idx="4294967295"/>
          </p:nvPr>
        </p:nvSpPr>
        <p:spPr>
          <a:xfrm>
            <a:off x="3048216" y="1145381"/>
            <a:ext cx="3302001" cy="1270001"/>
          </a:xfrm>
          <a:prstGeom prst="rect">
            <a:avLst/>
          </a:prstGeom>
        </p:spPr>
        <p:txBody>
          <a:bodyPr lIns="71437" tIns="71437" rIns="71437" bIns="71437" anchor="ctr"/>
          <a:lstStyle>
            <a:lvl1pPr defTabSz="2438339">
              <a:lnSpc>
                <a:spcPct val="80000"/>
              </a:lnSpc>
              <a:defRPr sz="3200" spc="-64">
                <a:solidFill>
                  <a:srgbClr val="FFFFFF"/>
                </a:solidFill>
                <a:latin typeface="Avenir Book"/>
                <a:ea typeface="Avenir Book"/>
                <a:cs typeface="Avenir Book"/>
                <a:sym typeface="Avenir Book"/>
              </a:defRPr>
            </a:lvl1pPr>
          </a:lstStyle>
          <a:p>
            <a:r>
              <a:t>ErgoCloud</a:t>
            </a:r>
          </a:p>
        </p:txBody>
      </p:sp>
      <p:sp>
        <p:nvSpPr>
          <p:cNvPr id="749" name="Rectangle"/>
          <p:cNvSpPr/>
          <p:nvPr/>
        </p:nvSpPr>
        <p:spPr>
          <a:xfrm>
            <a:off x="3937217" y="2413000"/>
            <a:ext cx="1524001" cy="63500"/>
          </a:xfrm>
          <a:prstGeom prst="rect">
            <a:avLst/>
          </a:prstGeom>
          <a:solidFill>
            <a:srgbClr val="04B4DB"/>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a:p>
        </p:txBody>
      </p:sp>
      <p:sp>
        <p:nvSpPr>
          <p:cNvPr id="750" name="“Elevate The Cloud Game” - Stoisavljević Aleksandar @ 2023"/>
          <p:cNvSpPr txBox="1"/>
          <p:nvPr/>
        </p:nvSpPr>
        <p:spPr>
          <a:xfrm>
            <a:off x="13525499" y="12321858"/>
            <a:ext cx="7785152" cy="5238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a:defRPr>
                <a:latin typeface="Avenir Book"/>
                <a:ea typeface="Avenir Book"/>
                <a:cs typeface="Avenir Book"/>
                <a:sym typeface="Avenir Book"/>
              </a:defRPr>
            </a:lvl1pPr>
          </a:lstStyle>
          <a:p>
            <a:r>
              <a:t>“Elevate The Cloud Game” - Stoisavljević Aleksandar @ 2023</a:t>
            </a:r>
          </a:p>
        </p:txBody>
      </p:sp>
      <p:sp>
        <p:nvSpPr>
          <p:cNvPr id="751" name="@BeforeAll…"/>
          <p:cNvSpPr txBox="1"/>
          <p:nvPr/>
        </p:nvSpPr>
        <p:spPr>
          <a:xfrm>
            <a:off x="9721851" y="4703762"/>
            <a:ext cx="9451976" cy="43084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p>
            <a:pPr>
              <a:defRPr sz="6000">
                <a:solidFill>
                  <a:schemeClr val="accent1">
                    <a:hueOff val="114395"/>
                    <a:lumOff val="-24975"/>
                  </a:schemeClr>
                </a:solidFill>
                <a:latin typeface="Avenir Heavy"/>
                <a:ea typeface="Avenir Heavy"/>
                <a:cs typeface="Avenir Heavy"/>
                <a:sym typeface="Avenir Heavy"/>
              </a:defRPr>
            </a:pPr>
            <a:r>
              <a:t>@BeforeAll</a:t>
            </a:r>
          </a:p>
          <a:p>
            <a:pPr>
              <a:defRPr sz="6000">
                <a:solidFill>
                  <a:schemeClr val="accent1">
                    <a:hueOff val="114395"/>
                    <a:lumOff val="-24975"/>
                  </a:schemeClr>
                </a:solidFill>
                <a:latin typeface="Avenir Heavy"/>
                <a:ea typeface="Avenir Heavy"/>
                <a:cs typeface="Avenir Heavy"/>
                <a:sym typeface="Avenir Heavy"/>
              </a:defRPr>
            </a:pPr>
            <a:endParaRPr/>
          </a:p>
          <a:p>
            <a:pPr>
              <a:defRPr sz="6000">
                <a:solidFill>
                  <a:schemeClr val="accent1">
                    <a:hueOff val="114395"/>
                    <a:lumOff val="-24975"/>
                  </a:schemeClr>
                </a:solidFill>
                <a:latin typeface="Avenir Heavy"/>
                <a:ea typeface="Avenir Heavy"/>
                <a:cs typeface="Avenir Heavy"/>
                <a:sym typeface="Avenir Heavy"/>
              </a:defRPr>
            </a:pPr>
            <a:r>
              <a:t>“Someone </a:t>
            </a:r>
            <a:r>
              <a:rPr>
                <a:solidFill>
                  <a:schemeClr val="accent5">
                    <a:hueOff val="-82419"/>
                    <a:satOff val="-9513"/>
                    <a:lumOff val="-16343"/>
                  </a:schemeClr>
                </a:solidFill>
              </a:rPr>
              <a:t>MUST</a:t>
            </a:r>
            <a:r>
              <a:t> care for </a:t>
            </a:r>
          </a:p>
          <a:p>
            <a:pPr>
              <a:defRPr sz="6000">
                <a:solidFill>
                  <a:schemeClr val="accent1">
                    <a:hueOff val="114395"/>
                    <a:lumOff val="-24975"/>
                  </a:schemeClr>
                </a:solidFill>
                <a:latin typeface="Avenir Heavy"/>
                <a:ea typeface="Avenir Heavy"/>
                <a:cs typeface="Avenir Heavy"/>
                <a:sym typeface="Avenir Heavy"/>
              </a:defRPr>
            </a:pPr>
            <a:r>
              <a:t>the cost control!”</a:t>
            </a:r>
          </a:p>
        </p:txBody>
      </p:sp>
      <p:grpSp>
        <p:nvGrpSpPr>
          <p:cNvPr id="754" name="Group"/>
          <p:cNvGrpSpPr/>
          <p:nvPr/>
        </p:nvGrpSpPr>
        <p:grpSpPr>
          <a:xfrm>
            <a:off x="21336000" y="1016000"/>
            <a:ext cx="1270000" cy="1270000"/>
            <a:chOff x="0" y="0"/>
            <a:chExt cx="1270000" cy="1270000"/>
          </a:xfrm>
        </p:grpSpPr>
        <p:sp>
          <p:nvSpPr>
            <p:cNvPr id="752" name="Circle"/>
            <p:cNvSpPr/>
            <p:nvPr/>
          </p:nvSpPr>
          <p:spPr>
            <a:xfrm>
              <a:off x="0" y="0"/>
              <a:ext cx="1270000" cy="1270000"/>
            </a:xfrm>
            <a:prstGeom prst="ellipse">
              <a:avLst/>
            </a:prstGeom>
            <a:solidFill>
              <a:schemeClr val="accent4">
                <a:hueOff val="-476017"/>
                <a:lumOff val="-10042"/>
              </a:schemeClr>
            </a:solidFill>
            <a:ln w="12700" cap="flat">
              <a:noFill/>
              <a:miter lim="400000"/>
            </a:ln>
            <a:effectLst/>
          </p:spPr>
          <p:txBody>
            <a:bodyPr wrap="square" lIns="71437" tIns="71437" rIns="71437" bIns="71437" numCol="1" anchor="ctr">
              <a:noAutofit/>
            </a:bodyPr>
            <a:lstStyle/>
            <a:p>
              <a:pPr defTabSz="821531">
                <a:defRPr sz="3000">
                  <a:solidFill>
                    <a:srgbClr val="000000"/>
                  </a:solidFill>
                  <a:latin typeface="Helvetica Neue Medium"/>
                  <a:ea typeface="Helvetica Neue Medium"/>
                  <a:cs typeface="Helvetica Neue Medium"/>
                  <a:sym typeface="Helvetica Neue Medium"/>
                </a:defRPr>
              </a:pPr>
              <a:endParaRPr/>
            </a:p>
          </p:txBody>
        </p:sp>
        <p:sp>
          <p:nvSpPr>
            <p:cNvPr id="753" name="COST01…"/>
            <p:cNvSpPr txBox="1"/>
            <p:nvPr/>
          </p:nvSpPr>
          <p:spPr>
            <a:xfrm>
              <a:off x="13639" y="224714"/>
              <a:ext cx="1242722" cy="82057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numCol="1" anchor="ctr">
              <a:spAutoFit/>
            </a:bodyPr>
            <a:lstStyle/>
            <a:p>
              <a:pPr>
                <a:defRPr b="1"/>
              </a:pPr>
              <a:r>
                <a:t>COST01</a:t>
              </a:r>
            </a:p>
            <a:p>
              <a:pPr>
                <a:defRPr b="1"/>
              </a:pPr>
              <a:r>
                <a:t>BP01</a:t>
              </a:r>
            </a:p>
          </p:txBody>
        </p:sp>
      </p:grpSp>
    </p:spTree>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8" name="Rectangle"/>
          <p:cNvSpPr/>
          <p:nvPr/>
        </p:nvSpPr>
        <p:spPr>
          <a:xfrm>
            <a:off x="3045042" y="951962"/>
            <a:ext cx="3302001" cy="11812076"/>
          </a:xfrm>
          <a:prstGeom prst="rect">
            <a:avLst/>
          </a:prstGeom>
          <a:solidFill>
            <a:srgbClr val="003462"/>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a:p>
        </p:txBody>
      </p:sp>
      <p:sp>
        <p:nvSpPr>
          <p:cNvPr id="759" name="ErgoCloud"/>
          <p:cNvSpPr txBox="1">
            <a:spLocks noGrp="1"/>
          </p:cNvSpPr>
          <p:nvPr>
            <p:ph type="title" idx="4294967295"/>
          </p:nvPr>
        </p:nvSpPr>
        <p:spPr>
          <a:xfrm>
            <a:off x="3048216" y="1145381"/>
            <a:ext cx="3302001" cy="1270001"/>
          </a:xfrm>
          <a:prstGeom prst="rect">
            <a:avLst/>
          </a:prstGeom>
        </p:spPr>
        <p:txBody>
          <a:bodyPr lIns="71437" tIns="71437" rIns="71437" bIns="71437" anchor="ctr"/>
          <a:lstStyle>
            <a:lvl1pPr defTabSz="2438339">
              <a:lnSpc>
                <a:spcPct val="80000"/>
              </a:lnSpc>
              <a:defRPr sz="3200" spc="-64">
                <a:solidFill>
                  <a:srgbClr val="FFFFFF"/>
                </a:solidFill>
                <a:latin typeface="Avenir Book"/>
                <a:ea typeface="Avenir Book"/>
                <a:cs typeface="Avenir Book"/>
                <a:sym typeface="Avenir Book"/>
              </a:defRPr>
            </a:lvl1pPr>
          </a:lstStyle>
          <a:p>
            <a:r>
              <a:t>ErgoCloud</a:t>
            </a:r>
          </a:p>
        </p:txBody>
      </p:sp>
      <p:sp>
        <p:nvSpPr>
          <p:cNvPr id="760" name="Rectangle"/>
          <p:cNvSpPr/>
          <p:nvPr/>
        </p:nvSpPr>
        <p:spPr>
          <a:xfrm>
            <a:off x="3937217" y="2413000"/>
            <a:ext cx="1524001" cy="63500"/>
          </a:xfrm>
          <a:prstGeom prst="rect">
            <a:avLst/>
          </a:prstGeom>
          <a:solidFill>
            <a:srgbClr val="04B4DB"/>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a:p>
        </p:txBody>
      </p:sp>
      <p:sp>
        <p:nvSpPr>
          <p:cNvPr id="761" name="“Elevate The Cloud Game” - Stoisavljević Aleksandar @ 2023"/>
          <p:cNvSpPr txBox="1"/>
          <p:nvPr/>
        </p:nvSpPr>
        <p:spPr>
          <a:xfrm>
            <a:off x="13525499" y="12321858"/>
            <a:ext cx="7785152" cy="5238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a:defRPr>
                <a:latin typeface="Avenir Book"/>
                <a:ea typeface="Avenir Book"/>
                <a:cs typeface="Avenir Book"/>
                <a:sym typeface="Avenir Book"/>
              </a:defRPr>
            </a:lvl1pPr>
          </a:lstStyle>
          <a:p>
            <a:r>
              <a:t>“Elevate The Cloud Game” - Stoisavljević Aleksandar @ 2023</a:t>
            </a:r>
          </a:p>
        </p:txBody>
      </p:sp>
      <p:pic>
        <p:nvPicPr>
          <p:cNvPr id="762" name="ECG-CostOptimization-080.jpg" descr="ECG-CostOptimization-080.jpg"/>
          <p:cNvPicPr>
            <a:picLocks noChangeAspect="1"/>
          </p:cNvPicPr>
          <p:nvPr/>
        </p:nvPicPr>
        <p:blipFill>
          <a:blip r:embed="rId2"/>
          <a:stretch>
            <a:fillRect/>
          </a:stretch>
        </p:blipFill>
        <p:spPr>
          <a:xfrm>
            <a:off x="6732423" y="3181746"/>
            <a:ext cx="5993892" cy="7352508"/>
          </a:xfrm>
          <a:prstGeom prst="rect">
            <a:avLst/>
          </a:prstGeom>
          <a:ln w="12700">
            <a:miter lim="400000"/>
          </a:ln>
        </p:spPr>
      </p:pic>
      <p:pic>
        <p:nvPicPr>
          <p:cNvPr id="763" name="ECG-CostOptimization-081.jpeg" descr="ECG-CostOptimization-081.jpeg"/>
          <p:cNvPicPr>
            <a:picLocks noChangeAspect="1"/>
          </p:cNvPicPr>
          <p:nvPr/>
        </p:nvPicPr>
        <p:blipFill>
          <a:blip r:embed="rId3"/>
          <a:stretch>
            <a:fillRect/>
          </a:stretch>
        </p:blipFill>
        <p:spPr>
          <a:xfrm>
            <a:off x="14138763" y="4671792"/>
            <a:ext cx="6558622" cy="4372416"/>
          </a:xfrm>
          <a:prstGeom prst="rect">
            <a:avLst/>
          </a:prstGeom>
          <a:ln w="12700">
            <a:miter lim="400000"/>
          </a:ln>
        </p:spPr>
      </p:pic>
      <p:sp>
        <p:nvSpPr>
          <p:cNvPr id="764" name="Categories"/>
          <p:cNvSpPr txBox="1"/>
          <p:nvPr/>
        </p:nvSpPr>
        <p:spPr>
          <a:xfrm>
            <a:off x="12145804" y="1852612"/>
            <a:ext cx="4035680" cy="11842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a:defRPr sz="6000">
                <a:solidFill>
                  <a:schemeClr val="accent1">
                    <a:hueOff val="114395"/>
                    <a:lumOff val="-24975"/>
                  </a:schemeClr>
                </a:solidFill>
                <a:latin typeface="Avenir Heavy"/>
                <a:ea typeface="Avenir Heavy"/>
                <a:cs typeface="Avenir Heavy"/>
                <a:sym typeface="Avenir Heavy"/>
              </a:defRPr>
            </a:lvl1pPr>
          </a:lstStyle>
          <a:p>
            <a:r>
              <a:t>Categories</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76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7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2" grpId="1" animBg="1" advAuto="0"/>
      <p:bldP spid="763" grpId="2" animBg="1" advAuto="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6" name="Rectangle"/>
          <p:cNvSpPr/>
          <p:nvPr/>
        </p:nvSpPr>
        <p:spPr>
          <a:xfrm>
            <a:off x="3045042" y="951962"/>
            <a:ext cx="3302001" cy="11812076"/>
          </a:xfrm>
          <a:prstGeom prst="rect">
            <a:avLst/>
          </a:prstGeom>
          <a:solidFill>
            <a:srgbClr val="003462"/>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a:p>
        </p:txBody>
      </p:sp>
      <p:sp>
        <p:nvSpPr>
          <p:cNvPr id="767" name="ErgoCloud"/>
          <p:cNvSpPr txBox="1">
            <a:spLocks noGrp="1"/>
          </p:cNvSpPr>
          <p:nvPr>
            <p:ph type="title" idx="4294967295"/>
          </p:nvPr>
        </p:nvSpPr>
        <p:spPr>
          <a:xfrm>
            <a:off x="3048216" y="1145381"/>
            <a:ext cx="3302001" cy="1270001"/>
          </a:xfrm>
          <a:prstGeom prst="rect">
            <a:avLst/>
          </a:prstGeom>
        </p:spPr>
        <p:txBody>
          <a:bodyPr lIns="71437" tIns="71437" rIns="71437" bIns="71437" anchor="ctr"/>
          <a:lstStyle>
            <a:lvl1pPr defTabSz="2438339">
              <a:lnSpc>
                <a:spcPct val="80000"/>
              </a:lnSpc>
              <a:defRPr sz="3200" spc="-64">
                <a:solidFill>
                  <a:srgbClr val="FFFFFF"/>
                </a:solidFill>
                <a:latin typeface="Avenir Book"/>
                <a:ea typeface="Avenir Book"/>
                <a:cs typeface="Avenir Book"/>
                <a:sym typeface="Avenir Book"/>
              </a:defRPr>
            </a:lvl1pPr>
          </a:lstStyle>
          <a:p>
            <a:r>
              <a:t>ErgoCloud</a:t>
            </a:r>
          </a:p>
        </p:txBody>
      </p:sp>
      <p:sp>
        <p:nvSpPr>
          <p:cNvPr id="768" name="Rectangle"/>
          <p:cNvSpPr/>
          <p:nvPr/>
        </p:nvSpPr>
        <p:spPr>
          <a:xfrm>
            <a:off x="3937217" y="2413000"/>
            <a:ext cx="1524001" cy="63500"/>
          </a:xfrm>
          <a:prstGeom prst="rect">
            <a:avLst/>
          </a:prstGeom>
          <a:solidFill>
            <a:srgbClr val="04B4DB"/>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a:p>
        </p:txBody>
      </p:sp>
      <p:sp>
        <p:nvSpPr>
          <p:cNvPr id="769" name="“Elevate The Cloud Game” - Stoisavljević Aleksandar @ 2023"/>
          <p:cNvSpPr txBox="1"/>
          <p:nvPr/>
        </p:nvSpPr>
        <p:spPr>
          <a:xfrm>
            <a:off x="13525499" y="12321858"/>
            <a:ext cx="7785152" cy="5238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a:defRPr>
                <a:latin typeface="Avenir Book"/>
                <a:ea typeface="Avenir Book"/>
                <a:cs typeface="Avenir Book"/>
                <a:sym typeface="Avenir Book"/>
              </a:defRPr>
            </a:lvl1pPr>
          </a:lstStyle>
          <a:p>
            <a:r>
              <a:t>“Elevate The Cloud Game” - Stoisavljević Aleksandar @ 2023</a:t>
            </a:r>
          </a:p>
        </p:txBody>
      </p:sp>
      <p:sp>
        <p:nvSpPr>
          <p:cNvPr id="770" name="Category I…"/>
          <p:cNvSpPr txBox="1"/>
          <p:nvPr/>
        </p:nvSpPr>
        <p:spPr>
          <a:xfrm>
            <a:off x="3045042" y="2878432"/>
            <a:ext cx="3302001" cy="1270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normAutofit/>
          </a:bodyPr>
          <a:lstStyle/>
          <a:p>
            <a:pPr defTabSz="1926288">
              <a:lnSpc>
                <a:spcPct val="80000"/>
              </a:lnSpc>
              <a:defRPr sz="2528" spc="-50">
                <a:solidFill>
                  <a:srgbClr val="FFFFFF"/>
                </a:solidFill>
                <a:latin typeface="Avenir Heavy"/>
                <a:ea typeface="Avenir Heavy"/>
                <a:cs typeface="Avenir Heavy"/>
                <a:sym typeface="Avenir Heavy"/>
              </a:defRPr>
            </a:pPr>
            <a:r>
              <a:t>Category I </a:t>
            </a:r>
          </a:p>
          <a:p>
            <a:pPr defTabSz="1926288">
              <a:lnSpc>
                <a:spcPct val="80000"/>
              </a:lnSpc>
              <a:defRPr sz="2528" spc="-50">
                <a:solidFill>
                  <a:srgbClr val="FFFFFF"/>
                </a:solidFill>
                <a:latin typeface="Avenir Heavy"/>
                <a:ea typeface="Avenir Heavy"/>
                <a:cs typeface="Avenir Heavy"/>
                <a:sym typeface="Avenir Heavy"/>
              </a:defRPr>
            </a:pPr>
            <a:r>
              <a:t>“Low Hanging Fruits”</a:t>
            </a:r>
          </a:p>
        </p:txBody>
      </p:sp>
      <p:sp>
        <p:nvSpPr>
          <p:cNvPr id="771" name="Reserved Instances (RI)"/>
          <p:cNvSpPr txBox="1"/>
          <p:nvPr/>
        </p:nvSpPr>
        <p:spPr>
          <a:xfrm>
            <a:off x="6802378" y="1448593"/>
            <a:ext cx="4240658" cy="6635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algn="l">
              <a:defRPr sz="3000">
                <a:solidFill>
                  <a:schemeClr val="accent1">
                    <a:hueOff val="114395"/>
                    <a:lumOff val="-24975"/>
                  </a:schemeClr>
                </a:solidFill>
                <a:latin typeface="Avenir Heavy"/>
                <a:ea typeface="Avenir Heavy"/>
                <a:cs typeface="Avenir Heavy"/>
                <a:sym typeface="Avenir Heavy"/>
              </a:defRPr>
            </a:lvl1pPr>
          </a:lstStyle>
          <a:p>
            <a:r>
              <a:t>Reserved Instances (RI)</a:t>
            </a:r>
          </a:p>
        </p:txBody>
      </p:sp>
      <p:grpSp>
        <p:nvGrpSpPr>
          <p:cNvPr id="774" name="Group"/>
          <p:cNvGrpSpPr/>
          <p:nvPr/>
        </p:nvGrpSpPr>
        <p:grpSpPr>
          <a:xfrm>
            <a:off x="21336000" y="1016000"/>
            <a:ext cx="1270000" cy="1270000"/>
            <a:chOff x="0" y="0"/>
            <a:chExt cx="1270000" cy="1270000"/>
          </a:xfrm>
        </p:grpSpPr>
        <p:sp>
          <p:nvSpPr>
            <p:cNvPr id="772" name="Circle"/>
            <p:cNvSpPr/>
            <p:nvPr/>
          </p:nvSpPr>
          <p:spPr>
            <a:xfrm>
              <a:off x="0" y="0"/>
              <a:ext cx="1270000" cy="1270000"/>
            </a:xfrm>
            <a:prstGeom prst="ellipse">
              <a:avLst/>
            </a:prstGeom>
            <a:solidFill>
              <a:schemeClr val="accent4">
                <a:hueOff val="-476017"/>
                <a:lumOff val="-10042"/>
              </a:schemeClr>
            </a:solidFill>
            <a:ln w="12700" cap="flat">
              <a:noFill/>
              <a:miter lim="400000"/>
            </a:ln>
            <a:effectLst/>
          </p:spPr>
          <p:txBody>
            <a:bodyPr wrap="square" lIns="71437" tIns="71437" rIns="71437" bIns="71437" numCol="1" anchor="ctr">
              <a:noAutofit/>
            </a:bodyPr>
            <a:lstStyle/>
            <a:p>
              <a:pPr defTabSz="821531">
                <a:defRPr sz="3000">
                  <a:solidFill>
                    <a:srgbClr val="000000"/>
                  </a:solidFill>
                  <a:latin typeface="Helvetica Neue Medium"/>
                  <a:ea typeface="Helvetica Neue Medium"/>
                  <a:cs typeface="Helvetica Neue Medium"/>
                  <a:sym typeface="Helvetica Neue Medium"/>
                </a:defRPr>
              </a:pPr>
              <a:endParaRPr/>
            </a:p>
          </p:txBody>
        </p:sp>
        <p:sp>
          <p:nvSpPr>
            <p:cNvPr id="773" name="COST06…"/>
            <p:cNvSpPr txBox="1"/>
            <p:nvPr/>
          </p:nvSpPr>
          <p:spPr>
            <a:xfrm>
              <a:off x="13639" y="224714"/>
              <a:ext cx="1242722" cy="82057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numCol="1" anchor="ctr">
              <a:spAutoFit/>
            </a:bodyPr>
            <a:lstStyle/>
            <a:p>
              <a:pPr>
                <a:defRPr b="1"/>
              </a:pPr>
              <a:r>
                <a:t>COST06</a:t>
              </a:r>
            </a:p>
            <a:p>
              <a:pPr>
                <a:defRPr b="1"/>
              </a:pPr>
              <a:r>
                <a:t>BP03</a:t>
              </a:r>
            </a:p>
          </p:txBody>
        </p:sp>
      </p:grpSp>
      <p:sp>
        <p:nvSpPr>
          <p:cNvPr id="775" name="On-Demand"/>
          <p:cNvSpPr txBox="1"/>
          <p:nvPr/>
        </p:nvSpPr>
        <p:spPr>
          <a:xfrm>
            <a:off x="7747000" y="2406904"/>
            <a:ext cx="2314321" cy="6635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algn="l">
              <a:defRPr sz="3000">
                <a:solidFill>
                  <a:schemeClr val="accent1">
                    <a:hueOff val="114395"/>
                    <a:lumOff val="-24975"/>
                  </a:schemeClr>
                </a:solidFill>
                <a:latin typeface="Avenir Heavy"/>
                <a:ea typeface="Avenir Heavy"/>
                <a:cs typeface="Avenir Heavy"/>
                <a:sym typeface="Avenir Heavy"/>
              </a:defRPr>
            </a:lvl1pPr>
          </a:lstStyle>
          <a:p>
            <a:r>
              <a:t>On-Demand</a:t>
            </a:r>
          </a:p>
        </p:txBody>
      </p:sp>
      <p:sp>
        <p:nvSpPr>
          <p:cNvPr id="776" name="Reserved Instances"/>
          <p:cNvSpPr txBox="1"/>
          <p:nvPr/>
        </p:nvSpPr>
        <p:spPr>
          <a:xfrm>
            <a:off x="7752846" y="3365215"/>
            <a:ext cx="3556382" cy="6635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algn="l">
              <a:defRPr sz="3000">
                <a:solidFill>
                  <a:schemeClr val="accent1">
                    <a:hueOff val="114395"/>
                    <a:lumOff val="-24975"/>
                  </a:schemeClr>
                </a:solidFill>
                <a:latin typeface="Avenir Heavy"/>
                <a:ea typeface="Avenir Heavy"/>
                <a:cs typeface="Avenir Heavy"/>
                <a:sym typeface="Avenir Heavy"/>
              </a:defRPr>
            </a:lvl1pPr>
          </a:lstStyle>
          <a:p>
            <a:r>
              <a:t>Reserved Instances</a:t>
            </a:r>
          </a:p>
        </p:txBody>
      </p:sp>
      <p:sp>
        <p:nvSpPr>
          <p:cNvPr id="777" name="Spot Instances"/>
          <p:cNvSpPr txBox="1"/>
          <p:nvPr/>
        </p:nvSpPr>
        <p:spPr>
          <a:xfrm>
            <a:off x="7752846" y="4323526"/>
            <a:ext cx="2744471" cy="6635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algn="l">
              <a:defRPr sz="3000">
                <a:solidFill>
                  <a:schemeClr val="accent1">
                    <a:hueOff val="114395"/>
                    <a:lumOff val="-24975"/>
                  </a:schemeClr>
                </a:solidFill>
                <a:latin typeface="Avenir Heavy"/>
                <a:ea typeface="Avenir Heavy"/>
                <a:cs typeface="Avenir Heavy"/>
                <a:sym typeface="Avenir Heavy"/>
              </a:defRPr>
            </a:lvl1pPr>
          </a:lstStyle>
          <a:p>
            <a:r>
              <a:t>Spot Instances</a:t>
            </a:r>
          </a:p>
        </p:txBody>
      </p:sp>
    </p:spTree>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1" name="Rectangle"/>
          <p:cNvSpPr/>
          <p:nvPr/>
        </p:nvSpPr>
        <p:spPr>
          <a:xfrm>
            <a:off x="3045042" y="951962"/>
            <a:ext cx="3302001" cy="11812076"/>
          </a:xfrm>
          <a:prstGeom prst="rect">
            <a:avLst/>
          </a:prstGeom>
          <a:solidFill>
            <a:srgbClr val="003462"/>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a:p>
        </p:txBody>
      </p:sp>
      <p:sp>
        <p:nvSpPr>
          <p:cNvPr id="782" name="ErgoCloud"/>
          <p:cNvSpPr txBox="1">
            <a:spLocks noGrp="1"/>
          </p:cNvSpPr>
          <p:nvPr>
            <p:ph type="title" idx="4294967295"/>
          </p:nvPr>
        </p:nvSpPr>
        <p:spPr>
          <a:xfrm>
            <a:off x="3048216" y="1145381"/>
            <a:ext cx="3302001" cy="1270001"/>
          </a:xfrm>
          <a:prstGeom prst="rect">
            <a:avLst/>
          </a:prstGeom>
        </p:spPr>
        <p:txBody>
          <a:bodyPr lIns="71437" tIns="71437" rIns="71437" bIns="71437" anchor="ctr"/>
          <a:lstStyle>
            <a:lvl1pPr defTabSz="2438339">
              <a:lnSpc>
                <a:spcPct val="80000"/>
              </a:lnSpc>
              <a:defRPr sz="3200" spc="-64">
                <a:solidFill>
                  <a:srgbClr val="FFFFFF"/>
                </a:solidFill>
                <a:latin typeface="Avenir Book"/>
                <a:ea typeface="Avenir Book"/>
                <a:cs typeface="Avenir Book"/>
                <a:sym typeface="Avenir Book"/>
              </a:defRPr>
            </a:lvl1pPr>
          </a:lstStyle>
          <a:p>
            <a:r>
              <a:t>ErgoCloud</a:t>
            </a:r>
          </a:p>
        </p:txBody>
      </p:sp>
      <p:sp>
        <p:nvSpPr>
          <p:cNvPr id="783" name="Rectangle"/>
          <p:cNvSpPr/>
          <p:nvPr/>
        </p:nvSpPr>
        <p:spPr>
          <a:xfrm>
            <a:off x="3937217" y="2413000"/>
            <a:ext cx="1524001" cy="63500"/>
          </a:xfrm>
          <a:prstGeom prst="rect">
            <a:avLst/>
          </a:prstGeom>
          <a:solidFill>
            <a:srgbClr val="04B4DB"/>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a:p>
        </p:txBody>
      </p:sp>
      <p:sp>
        <p:nvSpPr>
          <p:cNvPr id="784" name="“Elevate The Cloud Game” - Stoisavljević Aleksandar @ 2023"/>
          <p:cNvSpPr txBox="1"/>
          <p:nvPr/>
        </p:nvSpPr>
        <p:spPr>
          <a:xfrm>
            <a:off x="13525499" y="12321858"/>
            <a:ext cx="7785152" cy="5238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a:defRPr>
                <a:latin typeface="Avenir Book"/>
                <a:ea typeface="Avenir Book"/>
                <a:cs typeface="Avenir Book"/>
                <a:sym typeface="Avenir Book"/>
              </a:defRPr>
            </a:lvl1pPr>
          </a:lstStyle>
          <a:p>
            <a:r>
              <a:t>“Elevate The Cloud Game” - Stoisavljević Aleksandar @ 2023</a:t>
            </a:r>
          </a:p>
        </p:txBody>
      </p:sp>
      <p:sp>
        <p:nvSpPr>
          <p:cNvPr id="785" name="Category I…"/>
          <p:cNvSpPr txBox="1"/>
          <p:nvPr/>
        </p:nvSpPr>
        <p:spPr>
          <a:xfrm>
            <a:off x="3045042" y="2878432"/>
            <a:ext cx="3302001" cy="1270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normAutofit/>
          </a:bodyPr>
          <a:lstStyle/>
          <a:p>
            <a:pPr defTabSz="1926288">
              <a:lnSpc>
                <a:spcPct val="80000"/>
              </a:lnSpc>
              <a:defRPr sz="2528" spc="-50">
                <a:solidFill>
                  <a:srgbClr val="FFFFFF"/>
                </a:solidFill>
                <a:latin typeface="Avenir Heavy"/>
                <a:ea typeface="Avenir Heavy"/>
                <a:cs typeface="Avenir Heavy"/>
                <a:sym typeface="Avenir Heavy"/>
              </a:defRPr>
            </a:pPr>
            <a:r>
              <a:t>Category I </a:t>
            </a:r>
          </a:p>
          <a:p>
            <a:pPr defTabSz="1926288">
              <a:lnSpc>
                <a:spcPct val="80000"/>
              </a:lnSpc>
              <a:defRPr sz="2528" spc="-50">
                <a:solidFill>
                  <a:srgbClr val="FFFFFF"/>
                </a:solidFill>
                <a:latin typeface="Avenir Heavy"/>
                <a:ea typeface="Avenir Heavy"/>
                <a:cs typeface="Avenir Heavy"/>
                <a:sym typeface="Avenir Heavy"/>
              </a:defRPr>
            </a:pPr>
            <a:r>
              <a:t>“Low Hanging Fruits”</a:t>
            </a:r>
          </a:p>
        </p:txBody>
      </p:sp>
      <p:sp>
        <p:nvSpPr>
          <p:cNvPr id="786" name="Reserved Instances (RI)"/>
          <p:cNvSpPr txBox="1"/>
          <p:nvPr/>
        </p:nvSpPr>
        <p:spPr>
          <a:xfrm>
            <a:off x="6802378" y="1448593"/>
            <a:ext cx="4240658" cy="6635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algn="l">
              <a:defRPr sz="3000">
                <a:solidFill>
                  <a:schemeClr val="accent1">
                    <a:hueOff val="114395"/>
                    <a:lumOff val="-24975"/>
                  </a:schemeClr>
                </a:solidFill>
                <a:latin typeface="Avenir Heavy"/>
                <a:ea typeface="Avenir Heavy"/>
                <a:cs typeface="Avenir Heavy"/>
                <a:sym typeface="Avenir Heavy"/>
              </a:defRPr>
            </a:lvl1pPr>
          </a:lstStyle>
          <a:p>
            <a:r>
              <a:t>Reserved Instances (RI)</a:t>
            </a:r>
          </a:p>
        </p:txBody>
      </p:sp>
      <p:grpSp>
        <p:nvGrpSpPr>
          <p:cNvPr id="789" name="Group"/>
          <p:cNvGrpSpPr/>
          <p:nvPr/>
        </p:nvGrpSpPr>
        <p:grpSpPr>
          <a:xfrm>
            <a:off x="21336000" y="1018381"/>
            <a:ext cx="1270000" cy="1270001"/>
            <a:chOff x="0" y="0"/>
            <a:chExt cx="1270000" cy="1270000"/>
          </a:xfrm>
        </p:grpSpPr>
        <p:sp>
          <p:nvSpPr>
            <p:cNvPr id="787" name="Circle"/>
            <p:cNvSpPr/>
            <p:nvPr/>
          </p:nvSpPr>
          <p:spPr>
            <a:xfrm>
              <a:off x="0" y="0"/>
              <a:ext cx="1270000" cy="1270000"/>
            </a:xfrm>
            <a:prstGeom prst="ellipse">
              <a:avLst/>
            </a:prstGeom>
            <a:solidFill>
              <a:schemeClr val="accent4">
                <a:hueOff val="-476017"/>
                <a:lumOff val="-10042"/>
              </a:schemeClr>
            </a:solidFill>
            <a:ln w="12700" cap="flat">
              <a:noFill/>
              <a:miter lim="400000"/>
            </a:ln>
            <a:effectLst/>
          </p:spPr>
          <p:txBody>
            <a:bodyPr wrap="square" lIns="71437" tIns="71437" rIns="71437" bIns="71437" numCol="1" anchor="ctr">
              <a:noAutofit/>
            </a:bodyPr>
            <a:lstStyle/>
            <a:p>
              <a:pPr defTabSz="821531">
                <a:defRPr sz="3000">
                  <a:solidFill>
                    <a:srgbClr val="000000"/>
                  </a:solidFill>
                  <a:latin typeface="Helvetica Neue Medium"/>
                  <a:ea typeface="Helvetica Neue Medium"/>
                  <a:cs typeface="Helvetica Neue Medium"/>
                  <a:sym typeface="Helvetica Neue Medium"/>
                </a:defRPr>
              </a:pPr>
              <a:endParaRPr/>
            </a:p>
          </p:txBody>
        </p:sp>
        <p:sp>
          <p:nvSpPr>
            <p:cNvPr id="788" name="COST06…"/>
            <p:cNvSpPr txBox="1"/>
            <p:nvPr/>
          </p:nvSpPr>
          <p:spPr>
            <a:xfrm>
              <a:off x="13639" y="224714"/>
              <a:ext cx="1242722" cy="82057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numCol="1" anchor="ctr">
              <a:spAutoFit/>
            </a:bodyPr>
            <a:lstStyle/>
            <a:p>
              <a:pPr>
                <a:defRPr b="1"/>
              </a:pPr>
              <a:r>
                <a:t>COST06</a:t>
              </a:r>
            </a:p>
            <a:p>
              <a:pPr>
                <a:defRPr b="1"/>
              </a:pPr>
              <a:r>
                <a:t>BP03</a:t>
              </a:r>
            </a:p>
          </p:txBody>
        </p:sp>
      </p:grpSp>
      <p:sp>
        <p:nvSpPr>
          <p:cNvPr id="790" name="Amazon EC2 Reserved Instances (RI) provide a significant discount (up to 72%)…"/>
          <p:cNvSpPr txBox="1"/>
          <p:nvPr/>
        </p:nvSpPr>
        <p:spPr>
          <a:xfrm>
            <a:off x="6858000" y="2644100"/>
            <a:ext cx="11332845" cy="14382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p>
            <a:pPr algn="l" defTabSz="457200">
              <a:defRPr sz="2500">
                <a:solidFill>
                  <a:srgbClr val="333333"/>
                </a:solidFill>
                <a:latin typeface="Avenir Book"/>
                <a:ea typeface="Avenir Book"/>
                <a:cs typeface="Avenir Book"/>
                <a:sym typeface="Avenir Book"/>
              </a:defRPr>
            </a:pPr>
            <a:r>
              <a:t>Amazon EC2 Reserved Instances (RI) provide a significant discount (up to 72%) </a:t>
            </a:r>
          </a:p>
          <a:p>
            <a:pPr algn="l" defTabSz="457200">
              <a:defRPr sz="2500">
                <a:solidFill>
                  <a:srgbClr val="333333"/>
                </a:solidFill>
                <a:latin typeface="Avenir Book"/>
                <a:ea typeface="Avenir Book"/>
                <a:cs typeface="Avenir Book"/>
                <a:sym typeface="Avenir Book"/>
              </a:defRPr>
            </a:pPr>
            <a:r>
              <a:t>compared to On-Demand pricing and provide a capacity reservation when </a:t>
            </a:r>
          </a:p>
          <a:p>
            <a:pPr algn="l" defTabSz="457200">
              <a:defRPr sz="2500">
                <a:solidFill>
                  <a:srgbClr val="333333"/>
                </a:solidFill>
                <a:latin typeface="Avenir Book"/>
                <a:ea typeface="Avenir Book"/>
                <a:cs typeface="Avenir Book"/>
                <a:sym typeface="Avenir Book"/>
              </a:defRPr>
            </a:pPr>
            <a:r>
              <a:t>used in a specific Availability Zone.</a:t>
            </a:r>
          </a:p>
        </p:txBody>
      </p:sp>
      <p:sp>
        <p:nvSpPr>
          <p:cNvPr id="791" name="t3.medium On-Demand $ 0.0416/h"/>
          <p:cNvSpPr txBox="1"/>
          <p:nvPr/>
        </p:nvSpPr>
        <p:spPr>
          <a:xfrm>
            <a:off x="6985000" y="5232117"/>
            <a:ext cx="5160963" cy="5746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algn="l" defTabSz="457200">
              <a:defRPr sz="2500">
                <a:solidFill>
                  <a:srgbClr val="333333"/>
                </a:solidFill>
                <a:latin typeface="Avenir Book"/>
                <a:ea typeface="Avenir Book"/>
                <a:cs typeface="Avenir Book"/>
                <a:sym typeface="Avenir Book"/>
              </a:defRPr>
            </a:lvl1pPr>
          </a:lstStyle>
          <a:p>
            <a:r>
              <a:t>t3.medium On-Demand $ 0.0416/h</a:t>
            </a:r>
          </a:p>
        </p:txBody>
      </p:sp>
      <p:sp>
        <p:nvSpPr>
          <p:cNvPr id="792" name="t3.medium RI $ 0.026/h"/>
          <p:cNvSpPr txBox="1"/>
          <p:nvPr/>
        </p:nvSpPr>
        <p:spPr>
          <a:xfrm>
            <a:off x="13335000" y="5232117"/>
            <a:ext cx="3670618" cy="5746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algn="l" defTabSz="457200">
              <a:defRPr sz="2500">
                <a:solidFill>
                  <a:srgbClr val="333333"/>
                </a:solidFill>
                <a:latin typeface="Avenir Heavy"/>
                <a:ea typeface="Avenir Heavy"/>
                <a:cs typeface="Avenir Heavy"/>
                <a:sym typeface="Avenir Heavy"/>
              </a:defRPr>
            </a:lvl1pPr>
          </a:lstStyle>
          <a:p>
            <a:r>
              <a:t>t3.medium RI $ 0.026/h</a:t>
            </a:r>
          </a:p>
        </p:txBody>
      </p:sp>
      <p:sp>
        <p:nvSpPr>
          <p:cNvPr id="793" name="VS."/>
          <p:cNvSpPr txBox="1"/>
          <p:nvPr/>
        </p:nvSpPr>
        <p:spPr>
          <a:xfrm>
            <a:off x="12446000" y="5232117"/>
            <a:ext cx="643573" cy="5746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algn="l" defTabSz="457200">
              <a:defRPr sz="2500">
                <a:solidFill>
                  <a:schemeClr val="accent5">
                    <a:hueOff val="-82419"/>
                    <a:satOff val="-9513"/>
                    <a:lumOff val="-16343"/>
                  </a:schemeClr>
                </a:solidFill>
                <a:latin typeface="Avenir Heavy"/>
                <a:ea typeface="Avenir Heavy"/>
                <a:cs typeface="Avenir Heavy"/>
                <a:sym typeface="Avenir Heavy"/>
              </a:defRPr>
            </a:lvl1pPr>
          </a:lstStyle>
          <a:p>
            <a:r>
              <a:t>VS.</a:t>
            </a:r>
          </a:p>
        </p:txBody>
      </p:sp>
      <p:sp>
        <p:nvSpPr>
          <p:cNvPr id="794" name="Savings: 38%"/>
          <p:cNvSpPr txBox="1"/>
          <p:nvPr/>
        </p:nvSpPr>
        <p:spPr>
          <a:xfrm>
            <a:off x="19047559" y="5232117"/>
            <a:ext cx="2130744" cy="5746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algn="l" defTabSz="457200">
              <a:defRPr sz="2500">
                <a:solidFill>
                  <a:schemeClr val="accent3">
                    <a:hueOff val="362282"/>
                    <a:satOff val="31803"/>
                    <a:lumOff val="-18242"/>
                  </a:schemeClr>
                </a:solidFill>
                <a:latin typeface="Avenir Heavy"/>
                <a:ea typeface="Avenir Heavy"/>
                <a:cs typeface="Avenir Heavy"/>
                <a:sym typeface="Avenir Heavy"/>
              </a:defRPr>
            </a:lvl1pPr>
          </a:lstStyle>
          <a:p>
            <a:r>
              <a:t>Savings: 38%</a:t>
            </a:r>
          </a:p>
        </p:txBody>
      </p:sp>
      <p:sp>
        <p:nvSpPr>
          <p:cNvPr id="795" name="Can be purchased for 1-year or 3-years"/>
          <p:cNvSpPr txBox="1"/>
          <p:nvPr/>
        </p:nvSpPr>
        <p:spPr>
          <a:xfrm>
            <a:off x="6858000" y="7054654"/>
            <a:ext cx="5946141" cy="5746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algn="l" defTabSz="457200">
              <a:defRPr sz="2500">
                <a:solidFill>
                  <a:srgbClr val="333333"/>
                </a:solidFill>
                <a:latin typeface="Avenir Heavy"/>
                <a:ea typeface="Avenir Heavy"/>
                <a:cs typeface="Avenir Heavy"/>
                <a:sym typeface="Avenir Heavy"/>
              </a:defRPr>
            </a:lvl1pPr>
          </a:lstStyle>
          <a:p>
            <a:r>
              <a:t>Can be purchased for 1-year or 3-years</a:t>
            </a:r>
          </a:p>
        </p:txBody>
      </p:sp>
      <p:sp>
        <p:nvSpPr>
          <p:cNvPr id="796" name="NOTE: Convertible Reserved Instances"/>
          <p:cNvSpPr txBox="1"/>
          <p:nvPr/>
        </p:nvSpPr>
        <p:spPr>
          <a:xfrm>
            <a:off x="6858000" y="7857629"/>
            <a:ext cx="5900103" cy="5746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algn="l" defTabSz="457200">
              <a:defRPr sz="2500">
                <a:solidFill>
                  <a:srgbClr val="333333"/>
                </a:solidFill>
                <a:latin typeface="Avenir Heavy"/>
                <a:ea typeface="Avenir Heavy"/>
                <a:cs typeface="Avenir Heavy"/>
                <a:sym typeface="Avenir Heavy"/>
              </a:defRPr>
            </a:lvl1pPr>
          </a:lstStyle>
          <a:p>
            <a:r>
              <a:t>NOTE: Convertible Reserved Instances</a:t>
            </a:r>
          </a:p>
        </p:txBody>
      </p:sp>
    </p:spTree>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0" name="Rectangle"/>
          <p:cNvSpPr/>
          <p:nvPr/>
        </p:nvSpPr>
        <p:spPr>
          <a:xfrm>
            <a:off x="3045042" y="951962"/>
            <a:ext cx="3302001" cy="11812076"/>
          </a:xfrm>
          <a:prstGeom prst="rect">
            <a:avLst/>
          </a:prstGeom>
          <a:solidFill>
            <a:srgbClr val="003462"/>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a:p>
        </p:txBody>
      </p:sp>
      <p:sp>
        <p:nvSpPr>
          <p:cNvPr id="801" name="ErgoCloud"/>
          <p:cNvSpPr txBox="1">
            <a:spLocks noGrp="1"/>
          </p:cNvSpPr>
          <p:nvPr>
            <p:ph type="title" idx="4294967295"/>
          </p:nvPr>
        </p:nvSpPr>
        <p:spPr>
          <a:xfrm>
            <a:off x="3048216" y="1145381"/>
            <a:ext cx="3302001" cy="1270001"/>
          </a:xfrm>
          <a:prstGeom prst="rect">
            <a:avLst/>
          </a:prstGeom>
        </p:spPr>
        <p:txBody>
          <a:bodyPr lIns="71437" tIns="71437" rIns="71437" bIns="71437" anchor="ctr"/>
          <a:lstStyle>
            <a:lvl1pPr defTabSz="2438339">
              <a:lnSpc>
                <a:spcPct val="80000"/>
              </a:lnSpc>
              <a:defRPr sz="3200" spc="-64">
                <a:solidFill>
                  <a:srgbClr val="FFFFFF"/>
                </a:solidFill>
                <a:latin typeface="Avenir Book"/>
                <a:ea typeface="Avenir Book"/>
                <a:cs typeface="Avenir Book"/>
                <a:sym typeface="Avenir Book"/>
              </a:defRPr>
            </a:lvl1pPr>
          </a:lstStyle>
          <a:p>
            <a:r>
              <a:t>ErgoCloud</a:t>
            </a:r>
          </a:p>
        </p:txBody>
      </p:sp>
      <p:sp>
        <p:nvSpPr>
          <p:cNvPr id="802" name="Rectangle"/>
          <p:cNvSpPr/>
          <p:nvPr/>
        </p:nvSpPr>
        <p:spPr>
          <a:xfrm>
            <a:off x="3937217" y="2413000"/>
            <a:ext cx="1524001" cy="63500"/>
          </a:xfrm>
          <a:prstGeom prst="rect">
            <a:avLst/>
          </a:prstGeom>
          <a:solidFill>
            <a:srgbClr val="04B4DB"/>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a:p>
        </p:txBody>
      </p:sp>
      <p:sp>
        <p:nvSpPr>
          <p:cNvPr id="803" name="“Elevate The Cloud Game” - Stoisavljević Aleksandar @ 2023"/>
          <p:cNvSpPr txBox="1"/>
          <p:nvPr/>
        </p:nvSpPr>
        <p:spPr>
          <a:xfrm>
            <a:off x="13525499" y="12319000"/>
            <a:ext cx="7785152" cy="5238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a:defRPr>
                <a:latin typeface="Avenir Book"/>
                <a:ea typeface="Avenir Book"/>
                <a:cs typeface="Avenir Book"/>
                <a:sym typeface="Avenir Book"/>
              </a:defRPr>
            </a:lvl1pPr>
          </a:lstStyle>
          <a:p>
            <a:r>
              <a:t>“Elevate The Cloud Game” - Stoisavljević Aleksandar @ 2023</a:t>
            </a:r>
          </a:p>
        </p:txBody>
      </p:sp>
      <p:sp>
        <p:nvSpPr>
          <p:cNvPr id="804" name="Category I…"/>
          <p:cNvSpPr txBox="1"/>
          <p:nvPr/>
        </p:nvSpPr>
        <p:spPr>
          <a:xfrm>
            <a:off x="3045042" y="2878432"/>
            <a:ext cx="3302001" cy="1270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normAutofit/>
          </a:bodyPr>
          <a:lstStyle/>
          <a:p>
            <a:pPr defTabSz="1926288">
              <a:lnSpc>
                <a:spcPct val="80000"/>
              </a:lnSpc>
              <a:defRPr sz="2528" spc="-50">
                <a:solidFill>
                  <a:srgbClr val="FFFFFF"/>
                </a:solidFill>
                <a:latin typeface="Avenir Heavy"/>
                <a:ea typeface="Avenir Heavy"/>
                <a:cs typeface="Avenir Heavy"/>
                <a:sym typeface="Avenir Heavy"/>
              </a:defRPr>
            </a:pPr>
            <a:r>
              <a:t>Category I </a:t>
            </a:r>
          </a:p>
          <a:p>
            <a:pPr defTabSz="1926288">
              <a:lnSpc>
                <a:spcPct val="80000"/>
              </a:lnSpc>
              <a:defRPr sz="2528" spc="-50">
                <a:solidFill>
                  <a:srgbClr val="FFFFFF"/>
                </a:solidFill>
                <a:latin typeface="Avenir Heavy"/>
                <a:ea typeface="Avenir Heavy"/>
                <a:cs typeface="Avenir Heavy"/>
                <a:sym typeface="Avenir Heavy"/>
              </a:defRPr>
            </a:pPr>
            <a:r>
              <a:t>“Low Hanging Fruits”</a:t>
            </a:r>
          </a:p>
        </p:txBody>
      </p:sp>
      <p:sp>
        <p:nvSpPr>
          <p:cNvPr id="805" name="Savings Plans (SP)"/>
          <p:cNvSpPr txBox="1"/>
          <p:nvPr/>
        </p:nvSpPr>
        <p:spPr>
          <a:xfrm>
            <a:off x="6802378" y="1448593"/>
            <a:ext cx="3330449" cy="6635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algn="l">
              <a:defRPr sz="3000">
                <a:solidFill>
                  <a:schemeClr val="accent1">
                    <a:hueOff val="114395"/>
                    <a:lumOff val="-24975"/>
                  </a:schemeClr>
                </a:solidFill>
                <a:latin typeface="Avenir Heavy"/>
                <a:ea typeface="Avenir Heavy"/>
                <a:cs typeface="Avenir Heavy"/>
                <a:sym typeface="Avenir Heavy"/>
              </a:defRPr>
            </a:lvl1pPr>
          </a:lstStyle>
          <a:p>
            <a:r>
              <a:t>Savings Plans (SP)</a:t>
            </a:r>
          </a:p>
        </p:txBody>
      </p:sp>
      <p:grpSp>
        <p:nvGrpSpPr>
          <p:cNvPr id="808" name="Group"/>
          <p:cNvGrpSpPr/>
          <p:nvPr/>
        </p:nvGrpSpPr>
        <p:grpSpPr>
          <a:xfrm>
            <a:off x="21341343" y="1014565"/>
            <a:ext cx="1270001" cy="1270001"/>
            <a:chOff x="0" y="0"/>
            <a:chExt cx="1270000" cy="1270000"/>
          </a:xfrm>
        </p:grpSpPr>
        <p:sp>
          <p:nvSpPr>
            <p:cNvPr id="806" name="Circle"/>
            <p:cNvSpPr/>
            <p:nvPr/>
          </p:nvSpPr>
          <p:spPr>
            <a:xfrm>
              <a:off x="0" y="0"/>
              <a:ext cx="1270000" cy="1270000"/>
            </a:xfrm>
            <a:prstGeom prst="ellipse">
              <a:avLst/>
            </a:prstGeom>
            <a:solidFill>
              <a:schemeClr val="accent4">
                <a:hueOff val="-476017"/>
                <a:lumOff val="-10042"/>
              </a:schemeClr>
            </a:solidFill>
            <a:ln w="12700" cap="flat">
              <a:noFill/>
              <a:miter lim="400000"/>
            </a:ln>
            <a:effectLst/>
          </p:spPr>
          <p:txBody>
            <a:bodyPr wrap="square" lIns="71437" tIns="71437" rIns="71437" bIns="71437" numCol="1" anchor="ctr">
              <a:noAutofit/>
            </a:bodyPr>
            <a:lstStyle/>
            <a:p>
              <a:pPr defTabSz="821531">
                <a:defRPr sz="3000">
                  <a:solidFill>
                    <a:srgbClr val="000000"/>
                  </a:solidFill>
                  <a:latin typeface="Helvetica Neue Medium"/>
                  <a:ea typeface="Helvetica Neue Medium"/>
                  <a:cs typeface="Helvetica Neue Medium"/>
                  <a:sym typeface="Helvetica Neue Medium"/>
                </a:defRPr>
              </a:pPr>
              <a:endParaRPr/>
            </a:p>
          </p:txBody>
        </p:sp>
        <p:sp>
          <p:nvSpPr>
            <p:cNvPr id="807" name="COST06…"/>
            <p:cNvSpPr txBox="1"/>
            <p:nvPr/>
          </p:nvSpPr>
          <p:spPr>
            <a:xfrm>
              <a:off x="13639" y="224714"/>
              <a:ext cx="1242722" cy="82057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numCol="1" anchor="ctr">
              <a:spAutoFit/>
            </a:bodyPr>
            <a:lstStyle/>
            <a:p>
              <a:pPr>
                <a:defRPr b="1"/>
              </a:pPr>
              <a:r>
                <a:t>COST06</a:t>
              </a:r>
            </a:p>
            <a:p>
              <a:pPr>
                <a:defRPr b="1"/>
              </a:pPr>
              <a:r>
                <a:t>BP03</a:t>
              </a:r>
            </a:p>
          </p:txBody>
        </p:sp>
      </p:grpSp>
      <p:sp>
        <p:nvSpPr>
          <p:cNvPr id="809" name="Savings Plans is a flexible pricing model offering lower prices compared to On-Demand pricing,…"/>
          <p:cNvSpPr txBox="1"/>
          <p:nvPr/>
        </p:nvSpPr>
        <p:spPr>
          <a:xfrm>
            <a:off x="6857999" y="3010195"/>
            <a:ext cx="14062394" cy="10064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p>
            <a:pPr algn="l" defTabSz="457200">
              <a:defRPr sz="2500">
                <a:solidFill>
                  <a:srgbClr val="232F3E"/>
                </a:solidFill>
                <a:latin typeface="Avenir Book"/>
                <a:ea typeface="Avenir Book"/>
                <a:cs typeface="Avenir Book"/>
                <a:sym typeface="Avenir Book"/>
              </a:defRPr>
            </a:pPr>
            <a:r>
              <a:t>Savings Plans is a flexible pricing model offering lower prices compared to On-Demand pricing, </a:t>
            </a:r>
          </a:p>
          <a:p>
            <a:pPr algn="l" defTabSz="457200">
              <a:defRPr sz="2500">
                <a:solidFill>
                  <a:srgbClr val="232F3E"/>
                </a:solidFill>
                <a:latin typeface="Avenir Book"/>
                <a:ea typeface="Avenir Book"/>
                <a:cs typeface="Avenir Book"/>
                <a:sym typeface="Avenir Book"/>
              </a:defRPr>
            </a:pPr>
            <a:r>
              <a:t>in exchange for a specific usage commitment (measured in $/hour) for a one- or three-year period.</a:t>
            </a:r>
          </a:p>
        </p:txBody>
      </p:sp>
      <p:sp>
        <p:nvSpPr>
          <p:cNvPr id="810" name="There are 3 types of Savings Plans (SP):"/>
          <p:cNvSpPr txBox="1"/>
          <p:nvPr/>
        </p:nvSpPr>
        <p:spPr>
          <a:xfrm>
            <a:off x="6858000" y="4443499"/>
            <a:ext cx="5672455" cy="5746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algn="l" defTabSz="457200">
              <a:defRPr sz="2500">
                <a:solidFill>
                  <a:srgbClr val="333333"/>
                </a:solidFill>
                <a:latin typeface="Avenir Book"/>
                <a:ea typeface="Avenir Book"/>
                <a:cs typeface="Avenir Book"/>
                <a:sym typeface="Avenir Book"/>
              </a:defRPr>
            </a:lvl1pPr>
          </a:lstStyle>
          <a:p>
            <a:r>
              <a:t>There are 3 types of Savings Plans (SP):</a:t>
            </a:r>
          </a:p>
        </p:txBody>
      </p:sp>
      <p:sp>
        <p:nvSpPr>
          <p:cNvPr id="811" name="Compute Savings Plans"/>
          <p:cNvSpPr txBox="1"/>
          <p:nvPr/>
        </p:nvSpPr>
        <p:spPr>
          <a:xfrm>
            <a:off x="7620000" y="5457704"/>
            <a:ext cx="3478213" cy="5746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algn="l" defTabSz="457200">
              <a:defRPr sz="2500">
                <a:solidFill>
                  <a:srgbClr val="333333"/>
                </a:solidFill>
                <a:latin typeface="Avenir Book"/>
                <a:ea typeface="Avenir Book"/>
                <a:cs typeface="Avenir Book"/>
                <a:sym typeface="Avenir Book"/>
              </a:defRPr>
            </a:lvl1pPr>
          </a:lstStyle>
          <a:p>
            <a:r>
              <a:t>Compute Savings Plans</a:t>
            </a:r>
          </a:p>
        </p:txBody>
      </p:sp>
      <p:sp>
        <p:nvSpPr>
          <p:cNvPr id="812" name="EC2 Instance Savings Plans"/>
          <p:cNvSpPr txBox="1"/>
          <p:nvPr/>
        </p:nvSpPr>
        <p:spPr>
          <a:xfrm>
            <a:off x="7620000" y="6350000"/>
            <a:ext cx="3991928" cy="5746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algn="l" defTabSz="457200">
              <a:defRPr sz="2500">
                <a:solidFill>
                  <a:srgbClr val="333333"/>
                </a:solidFill>
                <a:latin typeface="Avenir Book"/>
                <a:ea typeface="Avenir Book"/>
                <a:cs typeface="Avenir Book"/>
                <a:sym typeface="Avenir Book"/>
              </a:defRPr>
            </a:lvl1pPr>
          </a:lstStyle>
          <a:p>
            <a:r>
              <a:t>EC2 Instance Savings Plans</a:t>
            </a:r>
          </a:p>
        </p:txBody>
      </p:sp>
      <p:sp>
        <p:nvSpPr>
          <p:cNvPr id="813" name="SageMaker Savings Plans"/>
          <p:cNvSpPr txBox="1"/>
          <p:nvPr/>
        </p:nvSpPr>
        <p:spPr>
          <a:xfrm>
            <a:off x="7620000" y="7239000"/>
            <a:ext cx="3737610" cy="5746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algn="l" defTabSz="457200">
              <a:defRPr sz="2500">
                <a:solidFill>
                  <a:srgbClr val="333333"/>
                </a:solidFill>
                <a:latin typeface="Avenir Book"/>
                <a:ea typeface="Avenir Book"/>
                <a:cs typeface="Avenir Book"/>
                <a:sym typeface="Avenir Book"/>
              </a:defRPr>
            </a:lvl1pPr>
          </a:lstStyle>
          <a:p>
            <a:r>
              <a:t>SageMaker Savings Plans</a:t>
            </a:r>
          </a:p>
        </p:txBody>
      </p:sp>
      <p:sp>
        <p:nvSpPr>
          <p:cNvPr id="814" name="Make a commitment to Savings Plans by using the recommendations provided in AWS Cost Explorer to realize the biggest savings. The recommended hourly commitment is based on your historical On Demand usage and your choice of plan type, term length, and pay"/>
          <p:cNvSpPr txBox="1"/>
          <p:nvPr/>
        </p:nvSpPr>
        <p:spPr>
          <a:xfrm>
            <a:off x="7100169" y="8657582"/>
            <a:ext cx="13761769" cy="27336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spAutoFit/>
          </a:bodyPr>
          <a:lstStyle>
            <a:lvl1pPr algn="l" defTabSz="457200">
              <a:defRPr sz="2500">
                <a:solidFill>
                  <a:srgbClr val="232F3E"/>
                </a:solidFill>
                <a:latin typeface="Avenir Book"/>
                <a:ea typeface="Avenir Book"/>
                <a:cs typeface="Avenir Book"/>
                <a:sym typeface="Avenir Book"/>
              </a:defRPr>
            </a:lvl1pPr>
          </a:lstStyle>
          <a:p>
            <a:r>
              <a:t>Make a commitment to Savings Plans by using the recommendations provided in AWS Cost Explorer to realize the biggest savings. The recommended hourly commitment is based on your historical On Demand usage and your choice of plan type, term length, and payment option. Once you sign up for a Savings Plan, your compute usage will automatically be charged at the discounted Savings Plans prices and any usage beyond your commitment will be charged at regular On Demand rates.</a:t>
            </a:r>
          </a:p>
        </p:txBody>
      </p:sp>
      <p:sp>
        <p:nvSpPr>
          <p:cNvPr id="815" name="REVISIT"/>
          <p:cNvSpPr txBox="1"/>
          <p:nvPr/>
        </p:nvSpPr>
        <p:spPr>
          <a:xfrm rot="18900000">
            <a:off x="12120396" y="9340287"/>
            <a:ext cx="2357451" cy="9810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a:defRPr sz="4800">
                <a:solidFill>
                  <a:schemeClr val="accent5">
                    <a:hueOff val="-82419"/>
                    <a:satOff val="-9513"/>
                    <a:lumOff val="-16343"/>
                  </a:schemeClr>
                </a:solidFill>
                <a:latin typeface="Avenir Heavy"/>
                <a:ea typeface="Avenir Heavy"/>
                <a:cs typeface="Avenir Heavy"/>
                <a:sym typeface="Avenir Heavy"/>
              </a:defRPr>
            </a:lvl1pPr>
          </a:lstStyle>
          <a:p>
            <a:r>
              <a:t>REVISIT</a:t>
            </a:r>
          </a:p>
        </p:txBody>
      </p:sp>
    </p:spTree>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 name="Rectangle"/>
          <p:cNvSpPr/>
          <p:nvPr/>
        </p:nvSpPr>
        <p:spPr>
          <a:xfrm>
            <a:off x="3045042" y="951962"/>
            <a:ext cx="3302001" cy="11812076"/>
          </a:xfrm>
          <a:prstGeom prst="rect">
            <a:avLst/>
          </a:prstGeom>
          <a:solidFill>
            <a:srgbClr val="003462"/>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a:p>
        </p:txBody>
      </p:sp>
      <p:sp>
        <p:nvSpPr>
          <p:cNvPr id="820" name="ErgoCloud"/>
          <p:cNvSpPr txBox="1">
            <a:spLocks noGrp="1"/>
          </p:cNvSpPr>
          <p:nvPr>
            <p:ph type="title" idx="4294967295"/>
          </p:nvPr>
        </p:nvSpPr>
        <p:spPr>
          <a:xfrm>
            <a:off x="3048216" y="1145381"/>
            <a:ext cx="3302001" cy="1270001"/>
          </a:xfrm>
          <a:prstGeom prst="rect">
            <a:avLst/>
          </a:prstGeom>
        </p:spPr>
        <p:txBody>
          <a:bodyPr lIns="71437" tIns="71437" rIns="71437" bIns="71437" anchor="ctr"/>
          <a:lstStyle>
            <a:lvl1pPr defTabSz="2438339">
              <a:lnSpc>
                <a:spcPct val="80000"/>
              </a:lnSpc>
              <a:defRPr sz="3200" spc="-64">
                <a:solidFill>
                  <a:srgbClr val="FFFFFF"/>
                </a:solidFill>
                <a:latin typeface="Avenir Book"/>
                <a:ea typeface="Avenir Book"/>
                <a:cs typeface="Avenir Book"/>
                <a:sym typeface="Avenir Book"/>
              </a:defRPr>
            </a:lvl1pPr>
          </a:lstStyle>
          <a:p>
            <a:r>
              <a:t>ErgoCloud</a:t>
            </a:r>
          </a:p>
        </p:txBody>
      </p:sp>
      <p:sp>
        <p:nvSpPr>
          <p:cNvPr id="821" name="Rectangle"/>
          <p:cNvSpPr/>
          <p:nvPr/>
        </p:nvSpPr>
        <p:spPr>
          <a:xfrm>
            <a:off x="3937217" y="2413000"/>
            <a:ext cx="1524001" cy="63500"/>
          </a:xfrm>
          <a:prstGeom prst="rect">
            <a:avLst/>
          </a:prstGeom>
          <a:solidFill>
            <a:srgbClr val="04B4DB"/>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a:p>
        </p:txBody>
      </p:sp>
      <p:sp>
        <p:nvSpPr>
          <p:cNvPr id="822" name="“Elevate The Cloud Game” - Stoisavljević Aleksandar @ 2023"/>
          <p:cNvSpPr txBox="1"/>
          <p:nvPr/>
        </p:nvSpPr>
        <p:spPr>
          <a:xfrm>
            <a:off x="13525499" y="12321858"/>
            <a:ext cx="7785152" cy="5238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a:defRPr>
                <a:latin typeface="Avenir Book"/>
                <a:ea typeface="Avenir Book"/>
                <a:cs typeface="Avenir Book"/>
                <a:sym typeface="Avenir Book"/>
              </a:defRPr>
            </a:lvl1pPr>
          </a:lstStyle>
          <a:p>
            <a:r>
              <a:t>“Elevate The Cloud Game” - Stoisavljević Aleksandar @ 2023</a:t>
            </a:r>
          </a:p>
        </p:txBody>
      </p:sp>
      <p:sp>
        <p:nvSpPr>
          <p:cNvPr id="823" name="Category I…"/>
          <p:cNvSpPr txBox="1"/>
          <p:nvPr/>
        </p:nvSpPr>
        <p:spPr>
          <a:xfrm>
            <a:off x="3045042" y="2878432"/>
            <a:ext cx="3302001" cy="1270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normAutofit/>
          </a:bodyPr>
          <a:lstStyle/>
          <a:p>
            <a:pPr defTabSz="1926288">
              <a:lnSpc>
                <a:spcPct val="80000"/>
              </a:lnSpc>
              <a:defRPr sz="2528" spc="-50">
                <a:solidFill>
                  <a:srgbClr val="FFFFFF"/>
                </a:solidFill>
                <a:latin typeface="Avenir Heavy"/>
                <a:ea typeface="Avenir Heavy"/>
                <a:cs typeface="Avenir Heavy"/>
                <a:sym typeface="Avenir Heavy"/>
              </a:defRPr>
            </a:pPr>
            <a:r>
              <a:t>Category I </a:t>
            </a:r>
          </a:p>
          <a:p>
            <a:pPr defTabSz="1926288">
              <a:lnSpc>
                <a:spcPct val="80000"/>
              </a:lnSpc>
              <a:defRPr sz="2528" spc="-50">
                <a:solidFill>
                  <a:srgbClr val="FFFFFF"/>
                </a:solidFill>
                <a:latin typeface="Avenir Heavy"/>
                <a:ea typeface="Avenir Heavy"/>
                <a:cs typeface="Avenir Heavy"/>
                <a:sym typeface="Avenir Heavy"/>
              </a:defRPr>
            </a:pPr>
            <a:r>
              <a:t>“Low Hanging Fruits”</a:t>
            </a:r>
          </a:p>
        </p:txBody>
      </p:sp>
      <p:sp>
        <p:nvSpPr>
          <p:cNvPr id="824" name="EBS Migration"/>
          <p:cNvSpPr txBox="1"/>
          <p:nvPr/>
        </p:nvSpPr>
        <p:spPr>
          <a:xfrm>
            <a:off x="6802378" y="1448593"/>
            <a:ext cx="2710181" cy="6635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algn="l">
              <a:defRPr sz="3000">
                <a:solidFill>
                  <a:schemeClr val="accent1">
                    <a:hueOff val="114395"/>
                    <a:lumOff val="-24975"/>
                  </a:schemeClr>
                </a:solidFill>
                <a:latin typeface="Avenir Heavy"/>
                <a:ea typeface="Avenir Heavy"/>
                <a:cs typeface="Avenir Heavy"/>
                <a:sym typeface="Avenir Heavy"/>
              </a:defRPr>
            </a:lvl1pPr>
          </a:lstStyle>
          <a:p>
            <a:r>
              <a:t>EBS Migration</a:t>
            </a:r>
          </a:p>
        </p:txBody>
      </p:sp>
      <p:sp>
        <p:nvSpPr>
          <p:cNvPr id="825" name="General Purpose SSD volume type (GP2) provided a cost effective way to achieve SSD performance…"/>
          <p:cNvSpPr txBox="1"/>
          <p:nvPr/>
        </p:nvSpPr>
        <p:spPr>
          <a:xfrm>
            <a:off x="6858000" y="3010195"/>
            <a:ext cx="14328458" cy="10064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p>
            <a:pPr algn="l" defTabSz="457200">
              <a:defRPr sz="2500">
                <a:solidFill>
                  <a:srgbClr val="232F3E"/>
                </a:solidFill>
                <a:latin typeface="Avenir Book"/>
                <a:ea typeface="Avenir Book"/>
                <a:cs typeface="Avenir Book"/>
                <a:sym typeface="Avenir Book"/>
              </a:defRPr>
            </a:pPr>
            <a:r>
              <a:t>General Purpose SSD volume type (GP2) provided a cost effective way to achieve SSD performance </a:t>
            </a:r>
          </a:p>
          <a:p>
            <a:pPr algn="l" defTabSz="457200">
              <a:defRPr sz="2500">
                <a:solidFill>
                  <a:srgbClr val="232F3E"/>
                </a:solidFill>
                <a:latin typeface="Avenir Book"/>
                <a:ea typeface="Avenir Book"/>
                <a:cs typeface="Avenir Book"/>
                <a:sym typeface="Avenir Book"/>
              </a:defRPr>
            </a:pPr>
            <a:r>
              <a:t>for variety of applications.</a:t>
            </a:r>
          </a:p>
        </p:txBody>
      </p:sp>
      <p:sp>
        <p:nvSpPr>
          <p:cNvPr id="826" name="Performance is coupled with provisioned size and increases linearly with the volume size."/>
          <p:cNvSpPr txBox="1"/>
          <p:nvPr/>
        </p:nvSpPr>
        <p:spPr>
          <a:xfrm>
            <a:off x="6858000" y="4318000"/>
            <a:ext cx="12684760" cy="5746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algn="l" defTabSz="457200">
              <a:defRPr sz="2500">
                <a:solidFill>
                  <a:srgbClr val="232F3E"/>
                </a:solidFill>
                <a:latin typeface="Avenir Book"/>
                <a:ea typeface="Avenir Book"/>
                <a:cs typeface="Avenir Book"/>
                <a:sym typeface="Avenir Book"/>
              </a:defRPr>
            </a:lvl1pPr>
          </a:lstStyle>
          <a:p>
            <a:r>
              <a:t>Performance is coupled with provisioned size and increases linearly with the volume size.</a:t>
            </a:r>
          </a:p>
        </p:txBody>
      </p:sp>
      <p:grpSp>
        <p:nvGrpSpPr>
          <p:cNvPr id="829" name="Group"/>
          <p:cNvGrpSpPr/>
          <p:nvPr/>
        </p:nvGrpSpPr>
        <p:grpSpPr>
          <a:xfrm>
            <a:off x="21330373" y="1014565"/>
            <a:ext cx="1270001" cy="1270001"/>
            <a:chOff x="0" y="0"/>
            <a:chExt cx="1270000" cy="1270000"/>
          </a:xfrm>
        </p:grpSpPr>
        <p:sp>
          <p:nvSpPr>
            <p:cNvPr id="827" name="Circle"/>
            <p:cNvSpPr/>
            <p:nvPr/>
          </p:nvSpPr>
          <p:spPr>
            <a:xfrm>
              <a:off x="0" y="0"/>
              <a:ext cx="1270000" cy="1270000"/>
            </a:xfrm>
            <a:prstGeom prst="ellipse">
              <a:avLst/>
            </a:prstGeom>
            <a:solidFill>
              <a:schemeClr val="accent4">
                <a:hueOff val="-476017"/>
                <a:lumOff val="-10042"/>
              </a:schemeClr>
            </a:solidFill>
            <a:ln w="12700" cap="flat">
              <a:noFill/>
              <a:miter lim="400000"/>
            </a:ln>
            <a:effectLst/>
          </p:spPr>
          <p:txBody>
            <a:bodyPr wrap="square" lIns="71437" tIns="71437" rIns="71437" bIns="71437" numCol="1" anchor="ctr">
              <a:noAutofit/>
            </a:bodyPr>
            <a:lstStyle/>
            <a:p>
              <a:pPr defTabSz="821531">
                <a:defRPr sz="3000">
                  <a:solidFill>
                    <a:srgbClr val="000000"/>
                  </a:solidFill>
                  <a:latin typeface="Helvetica Neue Medium"/>
                  <a:ea typeface="Helvetica Neue Medium"/>
                  <a:cs typeface="Helvetica Neue Medium"/>
                  <a:sym typeface="Helvetica Neue Medium"/>
                </a:defRPr>
              </a:pPr>
              <a:endParaRPr/>
            </a:p>
          </p:txBody>
        </p:sp>
        <p:sp>
          <p:nvSpPr>
            <p:cNvPr id="828" name="COST01…"/>
            <p:cNvSpPr txBox="1"/>
            <p:nvPr/>
          </p:nvSpPr>
          <p:spPr>
            <a:xfrm>
              <a:off x="13639" y="224714"/>
              <a:ext cx="1242722" cy="82057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numCol="1" anchor="ctr">
              <a:spAutoFit/>
            </a:bodyPr>
            <a:lstStyle/>
            <a:p>
              <a:pPr>
                <a:defRPr b="1"/>
              </a:pPr>
              <a:r>
                <a:t>COST01</a:t>
              </a:r>
            </a:p>
            <a:p>
              <a:pPr>
                <a:defRPr b="1"/>
              </a:pPr>
              <a:r>
                <a:t>BP07</a:t>
              </a:r>
            </a:p>
          </p:txBody>
        </p:sp>
      </p:grpSp>
      <p:pic>
        <p:nvPicPr>
          <p:cNvPr id="830" name="ECG-CostOptimization-056.jpg" descr="ECG-CostOptimization-056.jpg"/>
          <p:cNvPicPr>
            <a:picLocks noChangeAspect="1"/>
          </p:cNvPicPr>
          <p:nvPr/>
        </p:nvPicPr>
        <p:blipFill>
          <a:blip r:embed="rId3"/>
          <a:stretch>
            <a:fillRect/>
          </a:stretch>
        </p:blipFill>
        <p:spPr>
          <a:xfrm>
            <a:off x="12028465" y="6379813"/>
            <a:ext cx="9313994" cy="6022146"/>
          </a:xfrm>
          <a:prstGeom prst="rect">
            <a:avLst/>
          </a:prstGeom>
          <a:ln w="12700">
            <a:miter lim="400000"/>
          </a:ln>
        </p:spPr>
      </p:pic>
      <p:sp>
        <p:nvSpPr>
          <p:cNvPr id="831" name="December 2020. AWS announced…"/>
          <p:cNvSpPr txBox="1"/>
          <p:nvPr/>
        </p:nvSpPr>
        <p:spPr>
          <a:xfrm>
            <a:off x="6654739" y="6380588"/>
            <a:ext cx="5066031" cy="18700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p>
            <a:pPr algn="l" defTabSz="457200">
              <a:defRPr sz="2500">
                <a:solidFill>
                  <a:srgbClr val="232F3E"/>
                </a:solidFill>
                <a:latin typeface="Avenir Book"/>
                <a:ea typeface="Avenir Book"/>
                <a:cs typeface="Avenir Book"/>
                <a:sym typeface="Avenir Book"/>
              </a:defRPr>
            </a:pPr>
            <a:r>
              <a:t>December 2020. AWS announced </a:t>
            </a:r>
          </a:p>
          <a:p>
            <a:pPr algn="l" defTabSz="457200">
              <a:defRPr sz="2500">
                <a:solidFill>
                  <a:srgbClr val="232F3E"/>
                </a:solidFill>
                <a:latin typeface="Avenir Book"/>
                <a:ea typeface="Avenir Book"/>
                <a:cs typeface="Avenir Book"/>
                <a:sym typeface="Avenir Book"/>
              </a:defRPr>
            </a:pPr>
            <a:r>
              <a:t>general availability of </a:t>
            </a:r>
          </a:p>
          <a:p>
            <a:pPr algn="l" defTabSz="457200">
              <a:defRPr sz="2500">
                <a:solidFill>
                  <a:srgbClr val="232F3E"/>
                </a:solidFill>
                <a:latin typeface="Avenir Book"/>
                <a:ea typeface="Avenir Book"/>
                <a:cs typeface="Avenir Book"/>
                <a:sym typeface="Avenir Book"/>
              </a:defRPr>
            </a:pPr>
            <a:r>
              <a:t>new EBS General Purpose SSD </a:t>
            </a:r>
          </a:p>
          <a:p>
            <a:pPr algn="l" defTabSz="457200">
              <a:defRPr sz="2500">
                <a:solidFill>
                  <a:srgbClr val="232F3E"/>
                </a:solidFill>
                <a:latin typeface="Avenir Book"/>
                <a:ea typeface="Avenir Book"/>
                <a:cs typeface="Avenir Book"/>
                <a:sym typeface="Avenir Book"/>
              </a:defRPr>
            </a:pPr>
            <a:r>
              <a:t>volume type (GP3).</a:t>
            </a: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 name="“Elevate The Cloud Game” - Stoisavljević Aleksandar @ 2023"/>
          <p:cNvSpPr txBox="1"/>
          <p:nvPr/>
        </p:nvSpPr>
        <p:spPr>
          <a:xfrm>
            <a:off x="13525499" y="12319000"/>
            <a:ext cx="7785152" cy="5238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a:defRPr>
                <a:latin typeface="Avenir Book"/>
                <a:ea typeface="Avenir Book"/>
                <a:cs typeface="Avenir Book"/>
                <a:sym typeface="Avenir Book"/>
              </a:defRPr>
            </a:lvl1pPr>
          </a:lstStyle>
          <a:p>
            <a:r>
              <a:t>“Elevate The Cloud Game” - Stoisavljević Aleksandar @ 2023</a:t>
            </a:r>
          </a:p>
        </p:txBody>
      </p:sp>
      <p:pic>
        <p:nvPicPr>
          <p:cNvPr id="207" name="ECG-CostOptimization-011.jpg" descr="ECG-CostOptimization-011.jpg"/>
          <p:cNvPicPr>
            <a:picLocks noChangeAspect="1"/>
          </p:cNvPicPr>
          <p:nvPr/>
        </p:nvPicPr>
        <p:blipFill>
          <a:blip r:embed="rId2"/>
          <a:stretch>
            <a:fillRect/>
          </a:stretch>
        </p:blipFill>
        <p:spPr>
          <a:xfrm>
            <a:off x="4056055" y="1809750"/>
            <a:ext cx="6731001" cy="10096501"/>
          </a:xfrm>
          <a:prstGeom prst="rect">
            <a:avLst/>
          </a:prstGeom>
          <a:ln w="12700">
            <a:miter lim="400000"/>
          </a:ln>
        </p:spPr>
      </p:pic>
      <p:pic>
        <p:nvPicPr>
          <p:cNvPr id="208" name="ECG-CostOptimization-012.jpg" descr="ECG-CostOptimization-012.jpg"/>
          <p:cNvPicPr>
            <a:picLocks noChangeAspect="1"/>
          </p:cNvPicPr>
          <p:nvPr/>
        </p:nvPicPr>
        <p:blipFill>
          <a:blip r:embed="rId3"/>
          <a:stretch>
            <a:fillRect/>
          </a:stretch>
        </p:blipFill>
        <p:spPr>
          <a:xfrm>
            <a:off x="13832741" y="1793062"/>
            <a:ext cx="6731001" cy="10096500"/>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20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8" grpId="1" animBg="1" advAuto="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5" name="Rectangle"/>
          <p:cNvSpPr/>
          <p:nvPr/>
        </p:nvSpPr>
        <p:spPr>
          <a:xfrm>
            <a:off x="3045042" y="951962"/>
            <a:ext cx="3302001" cy="11812076"/>
          </a:xfrm>
          <a:prstGeom prst="rect">
            <a:avLst/>
          </a:prstGeom>
          <a:solidFill>
            <a:srgbClr val="003462"/>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a:p>
        </p:txBody>
      </p:sp>
      <p:sp>
        <p:nvSpPr>
          <p:cNvPr id="836" name="ErgoCloud"/>
          <p:cNvSpPr txBox="1">
            <a:spLocks noGrp="1"/>
          </p:cNvSpPr>
          <p:nvPr>
            <p:ph type="title" idx="4294967295"/>
          </p:nvPr>
        </p:nvSpPr>
        <p:spPr>
          <a:xfrm>
            <a:off x="3048216" y="1145381"/>
            <a:ext cx="3302001" cy="1270001"/>
          </a:xfrm>
          <a:prstGeom prst="rect">
            <a:avLst/>
          </a:prstGeom>
        </p:spPr>
        <p:txBody>
          <a:bodyPr lIns="71437" tIns="71437" rIns="71437" bIns="71437" anchor="ctr"/>
          <a:lstStyle>
            <a:lvl1pPr defTabSz="2438339">
              <a:lnSpc>
                <a:spcPct val="80000"/>
              </a:lnSpc>
              <a:defRPr sz="3200" spc="-64">
                <a:solidFill>
                  <a:srgbClr val="FFFFFF"/>
                </a:solidFill>
                <a:latin typeface="Avenir Book"/>
                <a:ea typeface="Avenir Book"/>
                <a:cs typeface="Avenir Book"/>
                <a:sym typeface="Avenir Book"/>
              </a:defRPr>
            </a:lvl1pPr>
          </a:lstStyle>
          <a:p>
            <a:r>
              <a:t>ErgoCloud</a:t>
            </a:r>
          </a:p>
        </p:txBody>
      </p:sp>
      <p:sp>
        <p:nvSpPr>
          <p:cNvPr id="837" name="Rectangle"/>
          <p:cNvSpPr/>
          <p:nvPr/>
        </p:nvSpPr>
        <p:spPr>
          <a:xfrm>
            <a:off x="3937217" y="2413000"/>
            <a:ext cx="1524001" cy="63500"/>
          </a:xfrm>
          <a:prstGeom prst="rect">
            <a:avLst/>
          </a:prstGeom>
          <a:solidFill>
            <a:srgbClr val="04B4DB"/>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a:p>
        </p:txBody>
      </p:sp>
      <p:sp>
        <p:nvSpPr>
          <p:cNvPr id="838" name="“Elevate The Cloud Game” - Stoisavljević Aleksandar @ 2023"/>
          <p:cNvSpPr txBox="1"/>
          <p:nvPr/>
        </p:nvSpPr>
        <p:spPr>
          <a:xfrm>
            <a:off x="13525499" y="12321858"/>
            <a:ext cx="7785152" cy="5238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a:defRPr>
                <a:latin typeface="Avenir Book"/>
                <a:ea typeface="Avenir Book"/>
                <a:cs typeface="Avenir Book"/>
                <a:sym typeface="Avenir Book"/>
              </a:defRPr>
            </a:lvl1pPr>
          </a:lstStyle>
          <a:p>
            <a:r>
              <a:t>“Elevate The Cloud Game” - Stoisavljević Aleksandar @ 2023</a:t>
            </a:r>
          </a:p>
        </p:txBody>
      </p:sp>
      <p:sp>
        <p:nvSpPr>
          <p:cNvPr id="839" name="Category I…"/>
          <p:cNvSpPr txBox="1"/>
          <p:nvPr/>
        </p:nvSpPr>
        <p:spPr>
          <a:xfrm>
            <a:off x="3045042" y="2878432"/>
            <a:ext cx="3302001" cy="1270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normAutofit/>
          </a:bodyPr>
          <a:lstStyle/>
          <a:p>
            <a:pPr defTabSz="1926288">
              <a:lnSpc>
                <a:spcPct val="80000"/>
              </a:lnSpc>
              <a:defRPr sz="2528" spc="-50">
                <a:solidFill>
                  <a:srgbClr val="FFFFFF"/>
                </a:solidFill>
                <a:latin typeface="Avenir Heavy"/>
                <a:ea typeface="Avenir Heavy"/>
                <a:cs typeface="Avenir Heavy"/>
                <a:sym typeface="Avenir Heavy"/>
              </a:defRPr>
            </a:pPr>
            <a:r>
              <a:t>Category I </a:t>
            </a:r>
          </a:p>
          <a:p>
            <a:pPr defTabSz="1926288">
              <a:lnSpc>
                <a:spcPct val="80000"/>
              </a:lnSpc>
              <a:defRPr sz="2528" spc="-50">
                <a:solidFill>
                  <a:srgbClr val="FFFFFF"/>
                </a:solidFill>
                <a:latin typeface="Avenir Heavy"/>
                <a:ea typeface="Avenir Heavy"/>
                <a:cs typeface="Avenir Heavy"/>
                <a:sym typeface="Avenir Heavy"/>
              </a:defRPr>
            </a:pPr>
            <a:r>
              <a:t>“Low Hanging Fruits”</a:t>
            </a:r>
          </a:p>
        </p:txBody>
      </p:sp>
      <p:grpSp>
        <p:nvGrpSpPr>
          <p:cNvPr id="842" name="Group"/>
          <p:cNvGrpSpPr/>
          <p:nvPr/>
        </p:nvGrpSpPr>
        <p:grpSpPr>
          <a:xfrm>
            <a:off x="21336000" y="1016000"/>
            <a:ext cx="1270000" cy="1270000"/>
            <a:chOff x="0" y="0"/>
            <a:chExt cx="1270000" cy="1270000"/>
          </a:xfrm>
        </p:grpSpPr>
        <p:sp>
          <p:nvSpPr>
            <p:cNvPr id="840" name="Circle"/>
            <p:cNvSpPr/>
            <p:nvPr/>
          </p:nvSpPr>
          <p:spPr>
            <a:xfrm>
              <a:off x="0" y="0"/>
              <a:ext cx="1270000" cy="1270000"/>
            </a:xfrm>
            <a:prstGeom prst="ellipse">
              <a:avLst/>
            </a:prstGeom>
            <a:solidFill>
              <a:schemeClr val="accent4">
                <a:hueOff val="-476017"/>
                <a:lumOff val="-10042"/>
              </a:schemeClr>
            </a:solidFill>
            <a:ln w="12700" cap="flat">
              <a:noFill/>
              <a:miter lim="400000"/>
            </a:ln>
            <a:effectLst/>
          </p:spPr>
          <p:txBody>
            <a:bodyPr wrap="square" lIns="71437" tIns="71437" rIns="71437" bIns="71437" numCol="1" anchor="ctr">
              <a:noAutofit/>
            </a:bodyPr>
            <a:lstStyle/>
            <a:p>
              <a:pPr defTabSz="821531">
                <a:defRPr sz="3000">
                  <a:solidFill>
                    <a:srgbClr val="000000"/>
                  </a:solidFill>
                  <a:latin typeface="Helvetica Neue Medium"/>
                  <a:ea typeface="Helvetica Neue Medium"/>
                  <a:cs typeface="Helvetica Neue Medium"/>
                  <a:sym typeface="Helvetica Neue Medium"/>
                </a:defRPr>
              </a:pPr>
              <a:endParaRPr/>
            </a:p>
          </p:txBody>
        </p:sp>
        <p:sp>
          <p:nvSpPr>
            <p:cNvPr id="841" name="COST06…"/>
            <p:cNvSpPr txBox="1"/>
            <p:nvPr/>
          </p:nvSpPr>
          <p:spPr>
            <a:xfrm>
              <a:off x="13639" y="224714"/>
              <a:ext cx="1242722" cy="82057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numCol="1" anchor="ctr">
              <a:spAutoFit/>
            </a:bodyPr>
            <a:lstStyle/>
            <a:p>
              <a:pPr>
                <a:defRPr b="1"/>
              </a:pPr>
              <a:r>
                <a:t>COST06</a:t>
              </a:r>
            </a:p>
            <a:p>
              <a:pPr>
                <a:defRPr b="1"/>
              </a:pPr>
              <a:r>
                <a:t>BP03</a:t>
              </a:r>
            </a:p>
          </p:txBody>
        </p:sp>
      </p:grpSp>
      <p:sp>
        <p:nvSpPr>
          <p:cNvPr id="843" name="AWS RDS Optimization"/>
          <p:cNvSpPr txBox="1"/>
          <p:nvPr/>
        </p:nvSpPr>
        <p:spPr>
          <a:xfrm>
            <a:off x="9685786" y="6265862"/>
            <a:ext cx="8463662" cy="11842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a:defRPr sz="6000">
                <a:solidFill>
                  <a:schemeClr val="accent1">
                    <a:hueOff val="114395"/>
                    <a:lumOff val="-24975"/>
                  </a:schemeClr>
                </a:solidFill>
                <a:latin typeface="Avenir Heavy"/>
                <a:ea typeface="Avenir Heavy"/>
                <a:cs typeface="Avenir Heavy"/>
                <a:sym typeface="Avenir Heavy"/>
              </a:defRPr>
            </a:lvl1pPr>
          </a:lstStyle>
          <a:p>
            <a:r>
              <a:t>AWS RDS Optimization</a:t>
            </a:r>
          </a:p>
        </p:txBody>
      </p:sp>
    </p:spTree>
  </p:cSld>
  <p:clrMapOvr>
    <a:masterClrMapping/>
  </p:clrMapOvr>
  <p:transition spd="me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7" name="Rectangle"/>
          <p:cNvSpPr/>
          <p:nvPr/>
        </p:nvSpPr>
        <p:spPr>
          <a:xfrm>
            <a:off x="3045042" y="951962"/>
            <a:ext cx="3302001" cy="11812076"/>
          </a:xfrm>
          <a:prstGeom prst="rect">
            <a:avLst/>
          </a:prstGeom>
          <a:solidFill>
            <a:srgbClr val="003462"/>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a:p>
        </p:txBody>
      </p:sp>
      <p:sp>
        <p:nvSpPr>
          <p:cNvPr id="848" name="ErgoCloud"/>
          <p:cNvSpPr txBox="1">
            <a:spLocks noGrp="1"/>
          </p:cNvSpPr>
          <p:nvPr>
            <p:ph type="title" idx="4294967295"/>
          </p:nvPr>
        </p:nvSpPr>
        <p:spPr>
          <a:xfrm>
            <a:off x="3048216" y="1145381"/>
            <a:ext cx="3302001" cy="1270001"/>
          </a:xfrm>
          <a:prstGeom prst="rect">
            <a:avLst/>
          </a:prstGeom>
        </p:spPr>
        <p:txBody>
          <a:bodyPr lIns="71437" tIns="71437" rIns="71437" bIns="71437" anchor="ctr"/>
          <a:lstStyle>
            <a:lvl1pPr defTabSz="2438339">
              <a:lnSpc>
                <a:spcPct val="80000"/>
              </a:lnSpc>
              <a:defRPr sz="3200" spc="-64">
                <a:solidFill>
                  <a:srgbClr val="FFFFFF"/>
                </a:solidFill>
                <a:latin typeface="Avenir Book"/>
                <a:ea typeface="Avenir Book"/>
                <a:cs typeface="Avenir Book"/>
                <a:sym typeface="Avenir Book"/>
              </a:defRPr>
            </a:lvl1pPr>
          </a:lstStyle>
          <a:p>
            <a:r>
              <a:t>ErgoCloud</a:t>
            </a:r>
          </a:p>
        </p:txBody>
      </p:sp>
      <p:sp>
        <p:nvSpPr>
          <p:cNvPr id="849" name="Rectangle"/>
          <p:cNvSpPr/>
          <p:nvPr/>
        </p:nvSpPr>
        <p:spPr>
          <a:xfrm>
            <a:off x="3937217" y="2413000"/>
            <a:ext cx="1524001" cy="63500"/>
          </a:xfrm>
          <a:prstGeom prst="rect">
            <a:avLst/>
          </a:prstGeom>
          <a:solidFill>
            <a:srgbClr val="04B4DB"/>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a:p>
        </p:txBody>
      </p:sp>
      <p:sp>
        <p:nvSpPr>
          <p:cNvPr id="850" name="“Elevate The Cloud Game” - Stoisavljević Aleksandar @ 2023"/>
          <p:cNvSpPr txBox="1"/>
          <p:nvPr/>
        </p:nvSpPr>
        <p:spPr>
          <a:xfrm>
            <a:off x="13525499" y="12321858"/>
            <a:ext cx="7785152" cy="5238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a:defRPr>
                <a:latin typeface="Avenir Book"/>
                <a:ea typeface="Avenir Book"/>
                <a:cs typeface="Avenir Book"/>
                <a:sym typeface="Avenir Book"/>
              </a:defRPr>
            </a:lvl1pPr>
          </a:lstStyle>
          <a:p>
            <a:r>
              <a:t>“Elevate The Cloud Game” - Stoisavljević Aleksandar @ 2023</a:t>
            </a:r>
          </a:p>
        </p:txBody>
      </p:sp>
      <p:sp>
        <p:nvSpPr>
          <p:cNvPr id="851" name="Category I…"/>
          <p:cNvSpPr txBox="1"/>
          <p:nvPr/>
        </p:nvSpPr>
        <p:spPr>
          <a:xfrm>
            <a:off x="3045042" y="2878432"/>
            <a:ext cx="3302001" cy="1270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normAutofit/>
          </a:bodyPr>
          <a:lstStyle/>
          <a:p>
            <a:pPr defTabSz="1926288">
              <a:lnSpc>
                <a:spcPct val="80000"/>
              </a:lnSpc>
              <a:defRPr sz="2528" spc="-50">
                <a:solidFill>
                  <a:srgbClr val="929292"/>
                </a:solidFill>
                <a:latin typeface="Avenir Heavy"/>
                <a:ea typeface="Avenir Heavy"/>
                <a:cs typeface="Avenir Heavy"/>
                <a:sym typeface="Avenir Heavy"/>
              </a:defRPr>
            </a:pPr>
            <a:r>
              <a:t>Category I </a:t>
            </a:r>
          </a:p>
          <a:p>
            <a:pPr defTabSz="1926288">
              <a:lnSpc>
                <a:spcPct val="80000"/>
              </a:lnSpc>
              <a:defRPr sz="2528" spc="-50">
                <a:solidFill>
                  <a:srgbClr val="929292"/>
                </a:solidFill>
                <a:latin typeface="Avenir Heavy"/>
                <a:ea typeface="Avenir Heavy"/>
                <a:cs typeface="Avenir Heavy"/>
                <a:sym typeface="Avenir Heavy"/>
              </a:defRPr>
            </a:pPr>
            <a:r>
              <a:t>“Low Hanging Fruits”</a:t>
            </a:r>
          </a:p>
        </p:txBody>
      </p:sp>
      <p:sp>
        <p:nvSpPr>
          <p:cNvPr id="852" name="Category II…"/>
          <p:cNvSpPr txBox="1"/>
          <p:nvPr/>
        </p:nvSpPr>
        <p:spPr>
          <a:xfrm>
            <a:off x="3045042" y="4611484"/>
            <a:ext cx="3302001" cy="1270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normAutofit/>
          </a:bodyPr>
          <a:lstStyle/>
          <a:p>
            <a:pPr defTabSz="2170121">
              <a:lnSpc>
                <a:spcPct val="80000"/>
              </a:lnSpc>
              <a:defRPr sz="2848" spc="-56">
                <a:solidFill>
                  <a:srgbClr val="FFFFFF"/>
                </a:solidFill>
                <a:latin typeface="Avenir Heavy"/>
                <a:ea typeface="Avenir Heavy"/>
                <a:cs typeface="Avenir Heavy"/>
                <a:sym typeface="Avenir Heavy"/>
              </a:defRPr>
            </a:pPr>
            <a:r>
              <a:t>Category II </a:t>
            </a:r>
          </a:p>
          <a:p>
            <a:pPr defTabSz="2170121">
              <a:lnSpc>
                <a:spcPct val="80000"/>
              </a:lnSpc>
              <a:defRPr sz="2848" spc="-56">
                <a:solidFill>
                  <a:srgbClr val="FFFFFF"/>
                </a:solidFill>
                <a:latin typeface="Avenir Heavy"/>
                <a:ea typeface="Avenir Heavy"/>
                <a:cs typeface="Avenir Heavy"/>
                <a:sym typeface="Avenir Heavy"/>
              </a:defRPr>
            </a:pPr>
            <a:r>
              <a:t>Project based tasks</a:t>
            </a:r>
          </a:p>
        </p:txBody>
      </p:sp>
      <p:pic>
        <p:nvPicPr>
          <p:cNvPr id="853" name="ECG-CostOptimization-082.jpeg" descr="ECG-CostOptimization-082.jpeg"/>
          <p:cNvPicPr>
            <a:picLocks noChangeAspect="1"/>
          </p:cNvPicPr>
          <p:nvPr/>
        </p:nvPicPr>
        <p:blipFill>
          <a:blip r:embed="rId2"/>
          <a:stretch>
            <a:fillRect/>
          </a:stretch>
        </p:blipFill>
        <p:spPr>
          <a:xfrm>
            <a:off x="6340449" y="3856893"/>
            <a:ext cx="15005534" cy="6002214"/>
          </a:xfrm>
          <a:prstGeom prst="rect">
            <a:avLst/>
          </a:prstGeom>
          <a:ln w="12700">
            <a:miter lim="400000"/>
          </a:ln>
        </p:spPr>
      </p:pic>
      <p:sp>
        <p:nvSpPr>
          <p:cNvPr id="854" name="Project based tasks"/>
          <p:cNvSpPr txBox="1"/>
          <p:nvPr/>
        </p:nvSpPr>
        <p:spPr>
          <a:xfrm>
            <a:off x="6477000" y="959643"/>
            <a:ext cx="7055486" cy="11842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a:defRPr sz="6000">
                <a:solidFill>
                  <a:schemeClr val="accent1">
                    <a:hueOff val="114395"/>
                    <a:lumOff val="-24975"/>
                  </a:schemeClr>
                </a:solidFill>
                <a:latin typeface="Avenir Heavy"/>
                <a:ea typeface="Avenir Heavy"/>
                <a:cs typeface="Avenir Heavy"/>
                <a:sym typeface="Avenir Heavy"/>
              </a:defRPr>
            </a:lvl1pPr>
          </a:lstStyle>
          <a:p>
            <a:r>
              <a:t>Project based tasks</a:t>
            </a:r>
          </a:p>
        </p:txBody>
      </p:sp>
    </p:spTree>
  </p:cSld>
  <p:clrMapOvr>
    <a:masterClrMapping/>
  </p:clrMapOvr>
  <p:transition spd="me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6" name="Rectangle"/>
          <p:cNvSpPr/>
          <p:nvPr/>
        </p:nvSpPr>
        <p:spPr>
          <a:xfrm>
            <a:off x="3045042" y="951962"/>
            <a:ext cx="3302001" cy="11812076"/>
          </a:xfrm>
          <a:prstGeom prst="rect">
            <a:avLst/>
          </a:prstGeom>
          <a:solidFill>
            <a:srgbClr val="003462"/>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a:p>
        </p:txBody>
      </p:sp>
      <p:sp>
        <p:nvSpPr>
          <p:cNvPr id="857" name="ErgoCloud"/>
          <p:cNvSpPr txBox="1">
            <a:spLocks noGrp="1"/>
          </p:cNvSpPr>
          <p:nvPr>
            <p:ph type="title" idx="4294967295"/>
          </p:nvPr>
        </p:nvSpPr>
        <p:spPr>
          <a:xfrm>
            <a:off x="3048216" y="1145381"/>
            <a:ext cx="3302001" cy="1270001"/>
          </a:xfrm>
          <a:prstGeom prst="rect">
            <a:avLst/>
          </a:prstGeom>
        </p:spPr>
        <p:txBody>
          <a:bodyPr lIns="71437" tIns="71437" rIns="71437" bIns="71437" anchor="ctr"/>
          <a:lstStyle>
            <a:lvl1pPr defTabSz="2438339">
              <a:lnSpc>
                <a:spcPct val="80000"/>
              </a:lnSpc>
              <a:defRPr sz="3200" spc="-64">
                <a:solidFill>
                  <a:srgbClr val="FFFFFF"/>
                </a:solidFill>
                <a:latin typeface="Avenir Book"/>
                <a:ea typeface="Avenir Book"/>
                <a:cs typeface="Avenir Book"/>
                <a:sym typeface="Avenir Book"/>
              </a:defRPr>
            </a:lvl1pPr>
          </a:lstStyle>
          <a:p>
            <a:r>
              <a:t>ErgoCloud</a:t>
            </a:r>
          </a:p>
        </p:txBody>
      </p:sp>
      <p:sp>
        <p:nvSpPr>
          <p:cNvPr id="858" name="Rectangle"/>
          <p:cNvSpPr/>
          <p:nvPr/>
        </p:nvSpPr>
        <p:spPr>
          <a:xfrm>
            <a:off x="3937217" y="2413000"/>
            <a:ext cx="1524001" cy="63500"/>
          </a:xfrm>
          <a:prstGeom prst="rect">
            <a:avLst/>
          </a:prstGeom>
          <a:solidFill>
            <a:srgbClr val="04B4DB"/>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a:p>
        </p:txBody>
      </p:sp>
      <p:sp>
        <p:nvSpPr>
          <p:cNvPr id="859" name="“Elevate The Cloud Game” - Stoisavljević Aleksandar @ 2023"/>
          <p:cNvSpPr txBox="1"/>
          <p:nvPr/>
        </p:nvSpPr>
        <p:spPr>
          <a:xfrm>
            <a:off x="13525499" y="12321858"/>
            <a:ext cx="7785152" cy="5238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a:defRPr>
                <a:latin typeface="Avenir Book"/>
                <a:ea typeface="Avenir Book"/>
                <a:cs typeface="Avenir Book"/>
                <a:sym typeface="Avenir Book"/>
              </a:defRPr>
            </a:lvl1pPr>
          </a:lstStyle>
          <a:p>
            <a:r>
              <a:t>“Elevate The Cloud Game” - Stoisavljević Aleksandar @ 2023</a:t>
            </a:r>
          </a:p>
        </p:txBody>
      </p:sp>
      <p:sp>
        <p:nvSpPr>
          <p:cNvPr id="860" name="Category I…"/>
          <p:cNvSpPr txBox="1"/>
          <p:nvPr/>
        </p:nvSpPr>
        <p:spPr>
          <a:xfrm>
            <a:off x="3045042" y="2878432"/>
            <a:ext cx="3302001" cy="1270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normAutofit/>
          </a:bodyPr>
          <a:lstStyle/>
          <a:p>
            <a:pPr defTabSz="1926288">
              <a:lnSpc>
                <a:spcPct val="80000"/>
              </a:lnSpc>
              <a:defRPr sz="2528" spc="-50">
                <a:solidFill>
                  <a:srgbClr val="929292"/>
                </a:solidFill>
                <a:latin typeface="Avenir Heavy"/>
                <a:ea typeface="Avenir Heavy"/>
                <a:cs typeface="Avenir Heavy"/>
                <a:sym typeface="Avenir Heavy"/>
              </a:defRPr>
            </a:pPr>
            <a:r>
              <a:t>Category I </a:t>
            </a:r>
          </a:p>
          <a:p>
            <a:pPr defTabSz="1926288">
              <a:lnSpc>
                <a:spcPct val="80000"/>
              </a:lnSpc>
              <a:defRPr sz="2528" spc="-50">
                <a:solidFill>
                  <a:srgbClr val="929292"/>
                </a:solidFill>
                <a:latin typeface="Avenir Heavy"/>
                <a:ea typeface="Avenir Heavy"/>
                <a:cs typeface="Avenir Heavy"/>
                <a:sym typeface="Avenir Heavy"/>
              </a:defRPr>
            </a:pPr>
            <a:r>
              <a:t>“Low Hanging Fruits”</a:t>
            </a:r>
          </a:p>
        </p:txBody>
      </p:sp>
      <p:sp>
        <p:nvSpPr>
          <p:cNvPr id="861" name="Category II…"/>
          <p:cNvSpPr txBox="1"/>
          <p:nvPr/>
        </p:nvSpPr>
        <p:spPr>
          <a:xfrm>
            <a:off x="3045042" y="4611484"/>
            <a:ext cx="3302001" cy="1270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normAutofit/>
          </a:bodyPr>
          <a:lstStyle/>
          <a:p>
            <a:pPr defTabSz="2170121">
              <a:lnSpc>
                <a:spcPct val="80000"/>
              </a:lnSpc>
              <a:defRPr sz="2848" spc="-56">
                <a:solidFill>
                  <a:srgbClr val="FFFFFF"/>
                </a:solidFill>
                <a:latin typeface="Avenir Heavy"/>
                <a:ea typeface="Avenir Heavy"/>
                <a:cs typeface="Avenir Heavy"/>
                <a:sym typeface="Avenir Heavy"/>
              </a:defRPr>
            </a:pPr>
            <a:r>
              <a:t>Category II </a:t>
            </a:r>
          </a:p>
          <a:p>
            <a:pPr defTabSz="2170121">
              <a:lnSpc>
                <a:spcPct val="80000"/>
              </a:lnSpc>
              <a:defRPr sz="2848" spc="-56">
                <a:solidFill>
                  <a:srgbClr val="FFFFFF"/>
                </a:solidFill>
                <a:latin typeface="Avenir Heavy"/>
                <a:ea typeface="Avenir Heavy"/>
                <a:cs typeface="Avenir Heavy"/>
                <a:sym typeface="Avenir Heavy"/>
              </a:defRPr>
            </a:pPr>
            <a:r>
              <a:t>Project based tasks</a:t>
            </a:r>
          </a:p>
        </p:txBody>
      </p:sp>
      <p:sp>
        <p:nvSpPr>
          <p:cNvPr id="862" name="Project “Kiel”"/>
          <p:cNvSpPr txBox="1"/>
          <p:nvPr/>
        </p:nvSpPr>
        <p:spPr>
          <a:xfrm>
            <a:off x="11725274" y="6422744"/>
            <a:ext cx="5040758" cy="11842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a:defRPr sz="6000">
                <a:solidFill>
                  <a:schemeClr val="accent1">
                    <a:hueOff val="114395"/>
                    <a:lumOff val="-24975"/>
                  </a:schemeClr>
                </a:solidFill>
                <a:latin typeface="Avenir Heavy"/>
                <a:ea typeface="Avenir Heavy"/>
                <a:cs typeface="Avenir Heavy"/>
                <a:sym typeface="Avenir Heavy"/>
              </a:defRPr>
            </a:lvl1pPr>
          </a:lstStyle>
          <a:p>
            <a:r>
              <a:t>Project “Kiel”</a:t>
            </a:r>
          </a:p>
        </p:txBody>
      </p:sp>
    </p:spTree>
  </p:cSld>
  <p:clrMapOvr>
    <a:masterClrMapping/>
  </p:clrMapOvr>
  <p:transition spd="me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4" name="Rectangle"/>
          <p:cNvSpPr/>
          <p:nvPr/>
        </p:nvSpPr>
        <p:spPr>
          <a:xfrm>
            <a:off x="3045042" y="951962"/>
            <a:ext cx="3302001" cy="11812076"/>
          </a:xfrm>
          <a:prstGeom prst="rect">
            <a:avLst/>
          </a:prstGeom>
          <a:solidFill>
            <a:srgbClr val="003462"/>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a:p>
        </p:txBody>
      </p:sp>
      <p:sp>
        <p:nvSpPr>
          <p:cNvPr id="865" name="ErgoCloud"/>
          <p:cNvSpPr txBox="1">
            <a:spLocks noGrp="1"/>
          </p:cNvSpPr>
          <p:nvPr>
            <p:ph type="title" idx="4294967295"/>
          </p:nvPr>
        </p:nvSpPr>
        <p:spPr>
          <a:xfrm>
            <a:off x="3048216" y="1145381"/>
            <a:ext cx="3302001" cy="1270001"/>
          </a:xfrm>
          <a:prstGeom prst="rect">
            <a:avLst/>
          </a:prstGeom>
        </p:spPr>
        <p:txBody>
          <a:bodyPr lIns="71437" tIns="71437" rIns="71437" bIns="71437" anchor="ctr"/>
          <a:lstStyle>
            <a:lvl1pPr defTabSz="2438339">
              <a:lnSpc>
                <a:spcPct val="80000"/>
              </a:lnSpc>
              <a:defRPr sz="3200" spc="-64">
                <a:solidFill>
                  <a:srgbClr val="FFFFFF"/>
                </a:solidFill>
                <a:latin typeface="Avenir Book"/>
                <a:ea typeface="Avenir Book"/>
                <a:cs typeface="Avenir Book"/>
                <a:sym typeface="Avenir Book"/>
              </a:defRPr>
            </a:lvl1pPr>
          </a:lstStyle>
          <a:p>
            <a:r>
              <a:t>ErgoCloud</a:t>
            </a:r>
          </a:p>
        </p:txBody>
      </p:sp>
      <p:sp>
        <p:nvSpPr>
          <p:cNvPr id="866" name="Rectangle"/>
          <p:cNvSpPr/>
          <p:nvPr/>
        </p:nvSpPr>
        <p:spPr>
          <a:xfrm>
            <a:off x="3937217" y="2413000"/>
            <a:ext cx="1524001" cy="63500"/>
          </a:xfrm>
          <a:prstGeom prst="rect">
            <a:avLst/>
          </a:prstGeom>
          <a:solidFill>
            <a:srgbClr val="04B4DB"/>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a:p>
        </p:txBody>
      </p:sp>
      <p:sp>
        <p:nvSpPr>
          <p:cNvPr id="867" name="“Elevate The Cloud Game” - Stoisavljević Aleksandar @ 2023"/>
          <p:cNvSpPr txBox="1"/>
          <p:nvPr/>
        </p:nvSpPr>
        <p:spPr>
          <a:xfrm>
            <a:off x="13525499" y="12321858"/>
            <a:ext cx="7785152" cy="5238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a:defRPr>
                <a:latin typeface="Avenir Book"/>
                <a:ea typeface="Avenir Book"/>
                <a:cs typeface="Avenir Book"/>
                <a:sym typeface="Avenir Book"/>
              </a:defRPr>
            </a:lvl1pPr>
          </a:lstStyle>
          <a:p>
            <a:r>
              <a:t>“Elevate The Cloud Game” - Stoisavljević Aleksandar @ 2023</a:t>
            </a:r>
          </a:p>
        </p:txBody>
      </p:sp>
      <p:sp>
        <p:nvSpPr>
          <p:cNvPr id="868" name="Category I…"/>
          <p:cNvSpPr txBox="1"/>
          <p:nvPr/>
        </p:nvSpPr>
        <p:spPr>
          <a:xfrm>
            <a:off x="3045042" y="2878432"/>
            <a:ext cx="3302001" cy="1270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normAutofit/>
          </a:bodyPr>
          <a:lstStyle/>
          <a:p>
            <a:pPr defTabSz="1926288">
              <a:lnSpc>
                <a:spcPct val="80000"/>
              </a:lnSpc>
              <a:defRPr sz="2528" spc="-50">
                <a:solidFill>
                  <a:srgbClr val="929292"/>
                </a:solidFill>
                <a:latin typeface="Avenir Heavy"/>
                <a:ea typeface="Avenir Heavy"/>
                <a:cs typeface="Avenir Heavy"/>
                <a:sym typeface="Avenir Heavy"/>
              </a:defRPr>
            </a:pPr>
            <a:r>
              <a:t>Category I </a:t>
            </a:r>
          </a:p>
          <a:p>
            <a:pPr defTabSz="1926288">
              <a:lnSpc>
                <a:spcPct val="80000"/>
              </a:lnSpc>
              <a:defRPr sz="2528" spc="-50">
                <a:solidFill>
                  <a:srgbClr val="929292"/>
                </a:solidFill>
                <a:latin typeface="Avenir Heavy"/>
                <a:ea typeface="Avenir Heavy"/>
                <a:cs typeface="Avenir Heavy"/>
                <a:sym typeface="Avenir Heavy"/>
              </a:defRPr>
            </a:pPr>
            <a:r>
              <a:t>“Low Hanging Fruits”</a:t>
            </a:r>
          </a:p>
        </p:txBody>
      </p:sp>
      <p:sp>
        <p:nvSpPr>
          <p:cNvPr id="869" name="Category II…"/>
          <p:cNvSpPr txBox="1"/>
          <p:nvPr/>
        </p:nvSpPr>
        <p:spPr>
          <a:xfrm>
            <a:off x="3045042" y="4611484"/>
            <a:ext cx="3302001" cy="1270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normAutofit/>
          </a:bodyPr>
          <a:lstStyle/>
          <a:p>
            <a:pPr defTabSz="2170121">
              <a:lnSpc>
                <a:spcPct val="80000"/>
              </a:lnSpc>
              <a:defRPr sz="2848" spc="-56">
                <a:solidFill>
                  <a:srgbClr val="FFFFFF"/>
                </a:solidFill>
                <a:latin typeface="Avenir Heavy"/>
                <a:ea typeface="Avenir Heavy"/>
                <a:cs typeface="Avenir Heavy"/>
                <a:sym typeface="Avenir Heavy"/>
              </a:defRPr>
            </a:pPr>
            <a:r>
              <a:t>Category II </a:t>
            </a:r>
          </a:p>
          <a:p>
            <a:pPr defTabSz="2170121">
              <a:lnSpc>
                <a:spcPct val="80000"/>
              </a:lnSpc>
              <a:defRPr sz="2848" spc="-56">
                <a:solidFill>
                  <a:srgbClr val="FFFFFF"/>
                </a:solidFill>
                <a:latin typeface="Avenir Heavy"/>
                <a:ea typeface="Avenir Heavy"/>
                <a:cs typeface="Avenir Heavy"/>
                <a:sym typeface="Avenir Heavy"/>
              </a:defRPr>
            </a:pPr>
            <a:r>
              <a:t>Project based tasks</a:t>
            </a:r>
          </a:p>
        </p:txBody>
      </p:sp>
      <p:sp>
        <p:nvSpPr>
          <p:cNvPr id="870" name="Project “Kiel”"/>
          <p:cNvSpPr txBox="1"/>
          <p:nvPr/>
        </p:nvSpPr>
        <p:spPr>
          <a:xfrm>
            <a:off x="6802378" y="1448593"/>
            <a:ext cx="2598167" cy="6635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algn="l">
              <a:defRPr sz="3000">
                <a:solidFill>
                  <a:schemeClr val="accent1">
                    <a:hueOff val="114395"/>
                    <a:lumOff val="-24975"/>
                  </a:schemeClr>
                </a:solidFill>
                <a:latin typeface="Avenir Heavy"/>
                <a:ea typeface="Avenir Heavy"/>
                <a:cs typeface="Avenir Heavy"/>
                <a:sym typeface="Avenir Heavy"/>
              </a:defRPr>
            </a:lvl1pPr>
          </a:lstStyle>
          <a:p>
            <a:r>
              <a:t>Project “Kiel”</a:t>
            </a:r>
          </a:p>
        </p:txBody>
      </p:sp>
      <p:pic>
        <p:nvPicPr>
          <p:cNvPr id="871" name="ECG-CostOptimization-057.jpg" descr="ECG-CostOptimization-057.jpg"/>
          <p:cNvPicPr>
            <a:picLocks noChangeAspect="1"/>
          </p:cNvPicPr>
          <p:nvPr/>
        </p:nvPicPr>
        <p:blipFill>
          <a:blip r:embed="rId2"/>
          <a:stretch>
            <a:fillRect/>
          </a:stretch>
        </p:blipFill>
        <p:spPr>
          <a:xfrm>
            <a:off x="6856177" y="3276673"/>
            <a:ext cx="15221886" cy="7162654"/>
          </a:xfrm>
          <a:prstGeom prst="rect">
            <a:avLst/>
          </a:prstGeom>
          <a:ln w="12700">
            <a:miter lim="400000"/>
          </a:ln>
        </p:spPr>
      </p:pic>
    </p:spTree>
  </p:cSld>
  <p:clrMapOvr>
    <a:masterClrMapping/>
  </p:clrMapOvr>
  <p:transition spd="me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3" name="Rectangle"/>
          <p:cNvSpPr/>
          <p:nvPr/>
        </p:nvSpPr>
        <p:spPr>
          <a:xfrm>
            <a:off x="3045042" y="951962"/>
            <a:ext cx="3302001" cy="11812076"/>
          </a:xfrm>
          <a:prstGeom prst="rect">
            <a:avLst/>
          </a:prstGeom>
          <a:solidFill>
            <a:srgbClr val="003462"/>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a:p>
        </p:txBody>
      </p:sp>
      <p:sp>
        <p:nvSpPr>
          <p:cNvPr id="874" name="ErgoCloud"/>
          <p:cNvSpPr txBox="1">
            <a:spLocks noGrp="1"/>
          </p:cNvSpPr>
          <p:nvPr>
            <p:ph type="title" idx="4294967295"/>
          </p:nvPr>
        </p:nvSpPr>
        <p:spPr>
          <a:xfrm>
            <a:off x="3048216" y="1145381"/>
            <a:ext cx="3302001" cy="1270001"/>
          </a:xfrm>
          <a:prstGeom prst="rect">
            <a:avLst/>
          </a:prstGeom>
        </p:spPr>
        <p:txBody>
          <a:bodyPr lIns="71437" tIns="71437" rIns="71437" bIns="71437" anchor="ctr"/>
          <a:lstStyle>
            <a:lvl1pPr defTabSz="2438339">
              <a:lnSpc>
                <a:spcPct val="80000"/>
              </a:lnSpc>
              <a:defRPr sz="3200" spc="-64">
                <a:solidFill>
                  <a:srgbClr val="FFFFFF"/>
                </a:solidFill>
                <a:latin typeface="Avenir Book"/>
                <a:ea typeface="Avenir Book"/>
                <a:cs typeface="Avenir Book"/>
                <a:sym typeface="Avenir Book"/>
              </a:defRPr>
            </a:lvl1pPr>
          </a:lstStyle>
          <a:p>
            <a:r>
              <a:t>ErgoCloud</a:t>
            </a:r>
          </a:p>
        </p:txBody>
      </p:sp>
      <p:sp>
        <p:nvSpPr>
          <p:cNvPr id="875" name="Rectangle"/>
          <p:cNvSpPr/>
          <p:nvPr/>
        </p:nvSpPr>
        <p:spPr>
          <a:xfrm>
            <a:off x="3937217" y="2413000"/>
            <a:ext cx="1524001" cy="63500"/>
          </a:xfrm>
          <a:prstGeom prst="rect">
            <a:avLst/>
          </a:prstGeom>
          <a:solidFill>
            <a:srgbClr val="04B4DB"/>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a:p>
        </p:txBody>
      </p:sp>
      <p:sp>
        <p:nvSpPr>
          <p:cNvPr id="876" name="“Elevate The Cloud Game” - Stoisavljević Aleksandar @ 2023"/>
          <p:cNvSpPr txBox="1"/>
          <p:nvPr/>
        </p:nvSpPr>
        <p:spPr>
          <a:xfrm>
            <a:off x="13525499" y="12321858"/>
            <a:ext cx="7785152" cy="5238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a:defRPr>
                <a:latin typeface="Avenir Book"/>
                <a:ea typeface="Avenir Book"/>
                <a:cs typeface="Avenir Book"/>
                <a:sym typeface="Avenir Book"/>
              </a:defRPr>
            </a:lvl1pPr>
          </a:lstStyle>
          <a:p>
            <a:r>
              <a:t>“Elevate The Cloud Game” - Stoisavljević Aleksandar @ 2023</a:t>
            </a:r>
          </a:p>
        </p:txBody>
      </p:sp>
      <p:sp>
        <p:nvSpPr>
          <p:cNvPr id="877" name="Category I…"/>
          <p:cNvSpPr txBox="1"/>
          <p:nvPr/>
        </p:nvSpPr>
        <p:spPr>
          <a:xfrm>
            <a:off x="3045042" y="2878432"/>
            <a:ext cx="3302001" cy="1270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normAutofit/>
          </a:bodyPr>
          <a:lstStyle/>
          <a:p>
            <a:pPr defTabSz="1926288">
              <a:lnSpc>
                <a:spcPct val="80000"/>
              </a:lnSpc>
              <a:defRPr sz="2528" spc="-50">
                <a:solidFill>
                  <a:srgbClr val="929292"/>
                </a:solidFill>
                <a:latin typeface="Avenir Heavy"/>
                <a:ea typeface="Avenir Heavy"/>
                <a:cs typeface="Avenir Heavy"/>
                <a:sym typeface="Avenir Heavy"/>
              </a:defRPr>
            </a:pPr>
            <a:r>
              <a:t>Category I </a:t>
            </a:r>
          </a:p>
          <a:p>
            <a:pPr defTabSz="1926288">
              <a:lnSpc>
                <a:spcPct val="80000"/>
              </a:lnSpc>
              <a:defRPr sz="2528" spc="-50">
                <a:solidFill>
                  <a:srgbClr val="929292"/>
                </a:solidFill>
                <a:latin typeface="Avenir Heavy"/>
                <a:ea typeface="Avenir Heavy"/>
                <a:cs typeface="Avenir Heavy"/>
                <a:sym typeface="Avenir Heavy"/>
              </a:defRPr>
            </a:pPr>
            <a:r>
              <a:t>“Low Hanging Fruits”</a:t>
            </a:r>
          </a:p>
        </p:txBody>
      </p:sp>
      <p:sp>
        <p:nvSpPr>
          <p:cNvPr id="878" name="Category II…"/>
          <p:cNvSpPr txBox="1"/>
          <p:nvPr/>
        </p:nvSpPr>
        <p:spPr>
          <a:xfrm>
            <a:off x="3045042" y="4611484"/>
            <a:ext cx="3302001" cy="1270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normAutofit/>
          </a:bodyPr>
          <a:lstStyle/>
          <a:p>
            <a:pPr defTabSz="2170121">
              <a:lnSpc>
                <a:spcPct val="80000"/>
              </a:lnSpc>
              <a:defRPr sz="2848" spc="-56">
                <a:solidFill>
                  <a:srgbClr val="FFFFFF"/>
                </a:solidFill>
                <a:latin typeface="Avenir Heavy"/>
                <a:ea typeface="Avenir Heavy"/>
                <a:cs typeface="Avenir Heavy"/>
                <a:sym typeface="Avenir Heavy"/>
              </a:defRPr>
            </a:pPr>
            <a:r>
              <a:t>Category II </a:t>
            </a:r>
          </a:p>
          <a:p>
            <a:pPr defTabSz="2170121">
              <a:lnSpc>
                <a:spcPct val="80000"/>
              </a:lnSpc>
              <a:defRPr sz="2848" spc="-56">
                <a:solidFill>
                  <a:srgbClr val="FFFFFF"/>
                </a:solidFill>
                <a:latin typeface="Avenir Heavy"/>
                <a:ea typeface="Avenir Heavy"/>
                <a:cs typeface="Avenir Heavy"/>
                <a:sym typeface="Avenir Heavy"/>
              </a:defRPr>
            </a:pPr>
            <a:r>
              <a:t>Project based tasks</a:t>
            </a:r>
          </a:p>
        </p:txBody>
      </p:sp>
      <p:sp>
        <p:nvSpPr>
          <p:cNvPr id="879" name="Project “Kiel”"/>
          <p:cNvSpPr txBox="1"/>
          <p:nvPr/>
        </p:nvSpPr>
        <p:spPr>
          <a:xfrm>
            <a:off x="6802378" y="1448593"/>
            <a:ext cx="2598167" cy="6635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algn="l">
              <a:defRPr sz="3000">
                <a:solidFill>
                  <a:schemeClr val="accent1">
                    <a:hueOff val="114395"/>
                    <a:lumOff val="-24975"/>
                  </a:schemeClr>
                </a:solidFill>
                <a:latin typeface="Avenir Heavy"/>
                <a:ea typeface="Avenir Heavy"/>
                <a:cs typeface="Avenir Heavy"/>
                <a:sym typeface="Avenir Heavy"/>
              </a:defRPr>
            </a:lvl1pPr>
          </a:lstStyle>
          <a:p>
            <a:r>
              <a:t>Project “Kiel”</a:t>
            </a:r>
          </a:p>
        </p:txBody>
      </p:sp>
      <p:pic>
        <p:nvPicPr>
          <p:cNvPr id="880" name="ECG-CostOptimization-058.png" descr="ECG-CostOptimization-058.png"/>
          <p:cNvPicPr>
            <a:picLocks noChangeAspect="1"/>
          </p:cNvPicPr>
          <p:nvPr/>
        </p:nvPicPr>
        <p:blipFill>
          <a:blip r:embed="rId2"/>
          <a:stretch>
            <a:fillRect/>
          </a:stretch>
        </p:blipFill>
        <p:spPr>
          <a:xfrm>
            <a:off x="7538731" y="2901551"/>
            <a:ext cx="12798824" cy="7912898"/>
          </a:xfrm>
          <a:prstGeom prst="rect">
            <a:avLst/>
          </a:prstGeom>
          <a:ln w="12700">
            <a:miter lim="400000"/>
          </a:ln>
        </p:spPr>
      </p:pic>
    </p:spTree>
  </p:cSld>
  <p:clrMapOvr>
    <a:masterClrMapping/>
  </p:clrMapOvr>
  <p:transition spd="me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2" name="Rectangle"/>
          <p:cNvSpPr/>
          <p:nvPr/>
        </p:nvSpPr>
        <p:spPr>
          <a:xfrm>
            <a:off x="3045042" y="951962"/>
            <a:ext cx="3302001" cy="11812076"/>
          </a:xfrm>
          <a:prstGeom prst="rect">
            <a:avLst/>
          </a:prstGeom>
          <a:solidFill>
            <a:srgbClr val="003462"/>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a:p>
        </p:txBody>
      </p:sp>
      <p:sp>
        <p:nvSpPr>
          <p:cNvPr id="883" name="ErgoCloud"/>
          <p:cNvSpPr txBox="1">
            <a:spLocks noGrp="1"/>
          </p:cNvSpPr>
          <p:nvPr>
            <p:ph type="title" idx="4294967295"/>
          </p:nvPr>
        </p:nvSpPr>
        <p:spPr>
          <a:xfrm>
            <a:off x="3048216" y="1145381"/>
            <a:ext cx="3302001" cy="1270001"/>
          </a:xfrm>
          <a:prstGeom prst="rect">
            <a:avLst/>
          </a:prstGeom>
        </p:spPr>
        <p:txBody>
          <a:bodyPr lIns="71437" tIns="71437" rIns="71437" bIns="71437" anchor="ctr"/>
          <a:lstStyle>
            <a:lvl1pPr defTabSz="2438339">
              <a:lnSpc>
                <a:spcPct val="80000"/>
              </a:lnSpc>
              <a:defRPr sz="3200" spc="-64">
                <a:solidFill>
                  <a:srgbClr val="FFFFFF"/>
                </a:solidFill>
                <a:latin typeface="Avenir Book"/>
                <a:ea typeface="Avenir Book"/>
                <a:cs typeface="Avenir Book"/>
                <a:sym typeface="Avenir Book"/>
              </a:defRPr>
            </a:lvl1pPr>
          </a:lstStyle>
          <a:p>
            <a:r>
              <a:t>ErgoCloud</a:t>
            </a:r>
          </a:p>
        </p:txBody>
      </p:sp>
      <p:sp>
        <p:nvSpPr>
          <p:cNvPr id="884" name="Rectangle"/>
          <p:cNvSpPr/>
          <p:nvPr/>
        </p:nvSpPr>
        <p:spPr>
          <a:xfrm>
            <a:off x="3937217" y="2413000"/>
            <a:ext cx="1524001" cy="63500"/>
          </a:xfrm>
          <a:prstGeom prst="rect">
            <a:avLst/>
          </a:prstGeom>
          <a:solidFill>
            <a:srgbClr val="04B4DB"/>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a:p>
        </p:txBody>
      </p:sp>
      <p:sp>
        <p:nvSpPr>
          <p:cNvPr id="885" name="“Elevate The Cloud Game” - Stoisavljević Aleksandar @ 2023"/>
          <p:cNvSpPr txBox="1"/>
          <p:nvPr/>
        </p:nvSpPr>
        <p:spPr>
          <a:xfrm>
            <a:off x="13525499" y="12321858"/>
            <a:ext cx="7785152" cy="5238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a:defRPr>
                <a:latin typeface="Avenir Book"/>
                <a:ea typeface="Avenir Book"/>
                <a:cs typeface="Avenir Book"/>
                <a:sym typeface="Avenir Book"/>
              </a:defRPr>
            </a:lvl1pPr>
          </a:lstStyle>
          <a:p>
            <a:r>
              <a:t>“Elevate The Cloud Game” - Stoisavljević Aleksandar @ 2023</a:t>
            </a:r>
          </a:p>
        </p:txBody>
      </p:sp>
      <p:sp>
        <p:nvSpPr>
          <p:cNvPr id="886" name="Category I…"/>
          <p:cNvSpPr txBox="1"/>
          <p:nvPr/>
        </p:nvSpPr>
        <p:spPr>
          <a:xfrm>
            <a:off x="3045042" y="2878432"/>
            <a:ext cx="3302001" cy="1270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normAutofit/>
          </a:bodyPr>
          <a:lstStyle/>
          <a:p>
            <a:pPr defTabSz="1926288">
              <a:lnSpc>
                <a:spcPct val="80000"/>
              </a:lnSpc>
              <a:defRPr sz="2528" spc="-50">
                <a:solidFill>
                  <a:srgbClr val="929292"/>
                </a:solidFill>
                <a:latin typeface="Avenir Heavy"/>
                <a:ea typeface="Avenir Heavy"/>
                <a:cs typeface="Avenir Heavy"/>
                <a:sym typeface="Avenir Heavy"/>
              </a:defRPr>
            </a:pPr>
            <a:r>
              <a:t>Category I </a:t>
            </a:r>
          </a:p>
          <a:p>
            <a:pPr defTabSz="1926288">
              <a:lnSpc>
                <a:spcPct val="80000"/>
              </a:lnSpc>
              <a:defRPr sz="2528" spc="-50">
                <a:solidFill>
                  <a:srgbClr val="929292"/>
                </a:solidFill>
                <a:latin typeface="Avenir Heavy"/>
                <a:ea typeface="Avenir Heavy"/>
                <a:cs typeface="Avenir Heavy"/>
                <a:sym typeface="Avenir Heavy"/>
              </a:defRPr>
            </a:pPr>
            <a:r>
              <a:t>“Low Hanging Fruits”</a:t>
            </a:r>
          </a:p>
        </p:txBody>
      </p:sp>
      <p:sp>
        <p:nvSpPr>
          <p:cNvPr id="887" name="Category II…"/>
          <p:cNvSpPr txBox="1"/>
          <p:nvPr/>
        </p:nvSpPr>
        <p:spPr>
          <a:xfrm>
            <a:off x="3045042" y="4611484"/>
            <a:ext cx="3302001" cy="1270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normAutofit/>
          </a:bodyPr>
          <a:lstStyle/>
          <a:p>
            <a:pPr defTabSz="2170121">
              <a:lnSpc>
                <a:spcPct val="80000"/>
              </a:lnSpc>
              <a:defRPr sz="2848" spc="-56">
                <a:solidFill>
                  <a:srgbClr val="FFFFFF"/>
                </a:solidFill>
                <a:latin typeface="Avenir Heavy"/>
                <a:ea typeface="Avenir Heavy"/>
                <a:cs typeface="Avenir Heavy"/>
                <a:sym typeface="Avenir Heavy"/>
              </a:defRPr>
            </a:pPr>
            <a:r>
              <a:t>Category II </a:t>
            </a:r>
          </a:p>
          <a:p>
            <a:pPr defTabSz="2170121">
              <a:lnSpc>
                <a:spcPct val="80000"/>
              </a:lnSpc>
              <a:defRPr sz="2848" spc="-56">
                <a:solidFill>
                  <a:srgbClr val="FFFFFF"/>
                </a:solidFill>
                <a:latin typeface="Avenir Heavy"/>
                <a:ea typeface="Avenir Heavy"/>
                <a:cs typeface="Avenir Heavy"/>
                <a:sym typeface="Avenir Heavy"/>
              </a:defRPr>
            </a:pPr>
            <a:r>
              <a:t>Project based tasks</a:t>
            </a:r>
          </a:p>
        </p:txBody>
      </p:sp>
      <p:sp>
        <p:nvSpPr>
          <p:cNvPr id="888" name="Project “Kiel” [SES Replacement - SESr]"/>
          <p:cNvSpPr txBox="1"/>
          <p:nvPr/>
        </p:nvSpPr>
        <p:spPr>
          <a:xfrm>
            <a:off x="6802378" y="1448593"/>
            <a:ext cx="7191503" cy="6635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algn="l">
              <a:defRPr sz="3000">
                <a:solidFill>
                  <a:schemeClr val="accent1">
                    <a:hueOff val="114395"/>
                    <a:lumOff val="-24975"/>
                  </a:schemeClr>
                </a:solidFill>
                <a:latin typeface="Avenir Heavy"/>
                <a:ea typeface="Avenir Heavy"/>
                <a:cs typeface="Avenir Heavy"/>
                <a:sym typeface="Avenir Heavy"/>
              </a:defRPr>
            </a:lvl1pPr>
          </a:lstStyle>
          <a:p>
            <a:r>
              <a:t>Project “Kiel” [SES Replacement - SESr]</a:t>
            </a:r>
          </a:p>
        </p:txBody>
      </p:sp>
      <p:pic>
        <p:nvPicPr>
          <p:cNvPr id="889" name="ECG-CostOptimization-059.png" descr="ECG-CostOptimization-059.png"/>
          <p:cNvPicPr>
            <a:picLocks noChangeAspect="1"/>
          </p:cNvPicPr>
          <p:nvPr/>
        </p:nvPicPr>
        <p:blipFill>
          <a:blip r:embed="rId2"/>
          <a:stretch>
            <a:fillRect/>
          </a:stretch>
        </p:blipFill>
        <p:spPr>
          <a:xfrm>
            <a:off x="6795478" y="3184619"/>
            <a:ext cx="15801763" cy="7346762"/>
          </a:xfrm>
          <a:prstGeom prst="rect">
            <a:avLst/>
          </a:prstGeom>
          <a:ln w="12700">
            <a:miter lim="400000"/>
          </a:ln>
        </p:spPr>
      </p:pic>
    </p:spTree>
  </p:cSld>
  <p:clrMapOvr>
    <a:masterClrMapping/>
  </p:clrMapOvr>
  <p:transition spd="me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1" name="Rectangle"/>
          <p:cNvSpPr/>
          <p:nvPr/>
        </p:nvSpPr>
        <p:spPr>
          <a:xfrm>
            <a:off x="3045042" y="951962"/>
            <a:ext cx="3302001" cy="11812076"/>
          </a:xfrm>
          <a:prstGeom prst="rect">
            <a:avLst/>
          </a:prstGeom>
          <a:solidFill>
            <a:srgbClr val="003462"/>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a:p>
        </p:txBody>
      </p:sp>
      <p:sp>
        <p:nvSpPr>
          <p:cNvPr id="892" name="ErgoCloud"/>
          <p:cNvSpPr txBox="1">
            <a:spLocks noGrp="1"/>
          </p:cNvSpPr>
          <p:nvPr>
            <p:ph type="title" idx="4294967295"/>
          </p:nvPr>
        </p:nvSpPr>
        <p:spPr>
          <a:xfrm>
            <a:off x="3048216" y="1145381"/>
            <a:ext cx="3302001" cy="1270001"/>
          </a:xfrm>
          <a:prstGeom prst="rect">
            <a:avLst/>
          </a:prstGeom>
        </p:spPr>
        <p:txBody>
          <a:bodyPr lIns="71437" tIns="71437" rIns="71437" bIns="71437" anchor="ctr"/>
          <a:lstStyle>
            <a:lvl1pPr defTabSz="2438339">
              <a:lnSpc>
                <a:spcPct val="80000"/>
              </a:lnSpc>
              <a:defRPr sz="3200" spc="-64">
                <a:solidFill>
                  <a:srgbClr val="FFFFFF"/>
                </a:solidFill>
                <a:latin typeface="Avenir Book"/>
                <a:ea typeface="Avenir Book"/>
                <a:cs typeface="Avenir Book"/>
                <a:sym typeface="Avenir Book"/>
              </a:defRPr>
            </a:lvl1pPr>
          </a:lstStyle>
          <a:p>
            <a:r>
              <a:t>ErgoCloud</a:t>
            </a:r>
          </a:p>
        </p:txBody>
      </p:sp>
      <p:sp>
        <p:nvSpPr>
          <p:cNvPr id="893" name="Rectangle"/>
          <p:cNvSpPr/>
          <p:nvPr/>
        </p:nvSpPr>
        <p:spPr>
          <a:xfrm>
            <a:off x="3937217" y="2413000"/>
            <a:ext cx="1524001" cy="63500"/>
          </a:xfrm>
          <a:prstGeom prst="rect">
            <a:avLst/>
          </a:prstGeom>
          <a:solidFill>
            <a:srgbClr val="04B4DB"/>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a:p>
        </p:txBody>
      </p:sp>
      <p:sp>
        <p:nvSpPr>
          <p:cNvPr id="894" name="“Elevate The Cloud Game” - Stoisavljević Aleksandar @ 2023"/>
          <p:cNvSpPr txBox="1"/>
          <p:nvPr/>
        </p:nvSpPr>
        <p:spPr>
          <a:xfrm>
            <a:off x="13525499" y="12321858"/>
            <a:ext cx="7785152" cy="5238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a:defRPr>
                <a:latin typeface="Avenir Book"/>
                <a:ea typeface="Avenir Book"/>
                <a:cs typeface="Avenir Book"/>
                <a:sym typeface="Avenir Book"/>
              </a:defRPr>
            </a:lvl1pPr>
          </a:lstStyle>
          <a:p>
            <a:r>
              <a:t>“Elevate The Cloud Game” - Stoisavljević Aleksandar @ 2023</a:t>
            </a:r>
          </a:p>
        </p:txBody>
      </p:sp>
      <p:sp>
        <p:nvSpPr>
          <p:cNvPr id="895" name="Category I…"/>
          <p:cNvSpPr txBox="1"/>
          <p:nvPr/>
        </p:nvSpPr>
        <p:spPr>
          <a:xfrm>
            <a:off x="3045042" y="2878432"/>
            <a:ext cx="3302001" cy="1270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normAutofit/>
          </a:bodyPr>
          <a:lstStyle/>
          <a:p>
            <a:pPr defTabSz="1926288">
              <a:lnSpc>
                <a:spcPct val="80000"/>
              </a:lnSpc>
              <a:defRPr sz="2528" spc="-50">
                <a:solidFill>
                  <a:srgbClr val="929292"/>
                </a:solidFill>
                <a:latin typeface="Avenir Heavy"/>
                <a:ea typeface="Avenir Heavy"/>
                <a:cs typeface="Avenir Heavy"/>
                <a:sym typeface="Avenir Heavy"/>
              </a:defRPr>
            </a:pPr>
            <a:r>
              <a:t>Category I </a:t>
            </a:r>
          </a:p>
          <a:p>
            <a:pPr defTabSz="1926288">
              <a:lnSpc>
                <a:spcPct val="80000"/>
              </a:lnSpc>
              <a:defRPr sz="2528" spc="-50">
                <a:solidFill>
                  <a:srgbClr val="929292"/>
                </a:solidFill>
                <a:latin typeface="Avenir Heavy"/>
                <a:ea typeface="Avenir Heavy"/>
                <a:cs typeface="Avenir Heavy"/>
                <a:sym typeface="Avenir Heavy"/>
              </a:defRPr>
            </a:pPr>
            <a:r>
              <a:t>“Low Hanging Fruits”</a:t>
            </a:r>
          </a:p>
        </p:txBody>
      </p:sp>
      <p:sp>
        <p:nvSpPr>
          <p:cNvPr id="896" name="Category II…"/>
          <p:cNvSpPr txBox="1"/>
          <p:nvPr/>
        </p:nvSpPr>
        <p:spPr>
          <a:xfrm>
            <a:off x="3045042" y="4611484"/>
            <a:ext cx="3302001" cy="1270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normAutofit/>
          </a:bodyPr>
          <a:lstStyle/>
          <a:p>
            <a:pPr defTabSz="2170121">
              <a:lnSpc>
                <a:spcPct val="80000"/>
              </a:lnSpc>
              <a:defRPr sz="2848" spc="-56">
                <a:solidFill>
                  <a:srgbClr val="FFFFFF"/>
                </a:solidFill>
                <a:latin typeface="Avenir Heavy"/>
                <a:ea typeface="Avenir Heavy"/>
                <a:cs typeface="Avenir Heavy"/>
                <a:sym typeface="Avenir Heavy"/>
              </a:defRPr>
            </a:pPr>
            <a:r>
              <a:t>Category II </a:t>
            </a:r>
          </a:p>
          <a:p>
            <a:pPr defTabSz="2170121">
              <a:lnSpc>
                <a:spcPct val="80000"/>
              </a:lnSpc>
              <a:defRPr sz="2848" spc="-56">
                <a:solidFill>
                  <a:srgbClr val="FFFFFF"/>
                </a:solidFill>
                <a:latin typeface="Avenir Heavy"/>
                <a:ea typeface="Avenir Heavy"/>
                <a:cs typeface="Avenir Heavy"/>
                <a:sym typeface="Avenir Heavy"/>
              </a:defRPr>
            </a:pPr>
            <a:r>
              <a:t>Project based tasks</a:t>
            </a:r>
          </a:p>
        </p:txBody>
      </p:sp>
      <p:sp>
        <p:nvSpPr>
          <p:cNvPr id="897" name="Project “Kiel” [SES Replacement - SESr]"/>
          <p:cNvSpPr txBox="1"/>
          <p:nvPr/>
        </p:nvSpPr>
        <p:spPr>
          <a:xfrm>
            <a:off x="6802378" y="1448593"/>
            <a:ext cx="7191503" cy="6635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algn="l">
              <a:defRPr sz="3000">
                <a:solidFill>
                  <a:schemeClr val="accent1">
                    <a:hueOff val="114395"/>
                    <a:lumOff val="-24975"/>
                  </a:schemeClr>
                </a:solidFill>
                <a:latin typeface="Avenir Heavy"/>
                <a:ea typeface="Avenir Heavy"/>
                <a:cs typeface="Avenir Heavy"/>
                <a:sym typeface="Avenir Heavy"/>
              </a:defRPr>
            </a:lvl1pPr>
          </a:lstStyle>
          <a:p>
            <a:r>
              <a:t>Project “Kiel” [SES Replacement - SESr]</a:t>
            </a:r>
          </a:p>
        </p:txBody>
      </p:sp>
      <p:pic>
        <p:nvPicPr>
          <p:cNvPr id="898" name="ECG-CostOptimization-060.png" descr="ECG-CostOptimization-060.png"/>
          <p:cNvPicPr>
            <a:picLocks noChangeAspect="1"/>
          </p:cNvPicPr>
          <p:nvPr/>
        </p:nvPicPr>
        <p:blipFill>
          <a:blip r:embed="rId2"/>
          <a:stretch>
            <a:fillRect/>
          </a:stretch>
        </p:blipFill>
        <p:spPr>
          <a:xfrm>
            <a:off x="6598732" y="2000250"/>
            <a:ext cx="10858501" cy="9715500"/>
          </a:xfrm>
          <a:prstGeom prst="rect">
            <a:avLst/>
          </a:prstGeom>
          <a:ln w="12700">
            <a:miter lim="400000"/>
          </a:ln>
        </p:spPr>
      </p:pic>
      <p:sp>
        <p:nvSpPr>
          <p:cNvPr id="899" name="REVISIT"/>
          <p:cNvSpPr txBox="1"/>
          <p:nvPr/>
        </p:nvSpPr>
        <p:spPr>
          <a:xfrm rot="18900000">
            <a:off x="6687302" y="9996358"/>
            <a:ext cx="2357451" cy="9810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a:defRPr sz="4800">
                <a:solidFill>
                  <a:schemeClr val="accent5">
                    <a:hueOff val="-82419"/>
                    <a:satOff val="-9513"/>
                    <a:lumOff val="-16343"/>
                  </a:schemeClr>
                </a:solidFill>
                <a:latin typeface="Avenir Heavy"/>
                <a:ea typeface="Avenir Heavy"/>
                <a:cs typeface="Avenir Heavy"/>
                <a:sym typeface="Avenir Heavy"/>
              </a:defRPr>
            </a:lvl1pPr>
          </a:lstStyle>
          <a:p>
            <a:r>
              <a:t>REVISIT</a:t>
            </a:r>
          </a:p>
        </p:txBody>
      </p:sp>
      <p:sp>
        <p:nvSpPr>
          <p:cNvPr id="900" name="3 x t3.small ( 2 vCPU, RAM 2 GB) + 1 x t3.small"/>
          <p:cNvSpPr txBox="1"/>
          <p:nvPr/>
        </p:nvSpPr>
        <p:spPr>
          <a:xfrm>
            <a:off x="15368643" y="9956086"/>
            <a:ext cx="6790373" cy="5746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algn="l" defTabSz="457200">
              <a:defRPr sz="2500">
                <a:solidFill>
                  <a:srgbClr val="232F3E"/>
                </a:solidFill>
                <a:latin typeface="Avenir Book"/>
                <a:ea typeface="Avenir Book"/>
                <a:cs typeface="Avenir Book"/>
                <a:sym typeface="Avenir Book"/>
              </a:defRPr>
            </a:lvl1pPr>
          </a:lstStyle>
          <a:p>
            <a:r>
              <a:t>3 x t3.small ( 2 vCPU, RAM 2 GB) + 1 x t3.small</a:t>
            </a:r>
          </a:p>
        </p:txBody>
      </p:sp>
      <p:sp>
        <p:nvSpPr>
          <p:cNvPr id="901" name="4 x t3.small x 15,6 $/month = 62,4 $/month"/>
          <p:cNvSpPr txBox="1"/>
          <p:nvPr/>
        </p:nvSpPr>
        <p:spPr>
          <a:xfrm>
            <a:off x="15372629" y="10669485"/>
            <a:ext cx="6307138" cy="5746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algn="l" defTabSz="457200">
              <a:defRPr sz="2500">
                <a:solidFill>
                  <a:srgbClr val="232F3E"/>
                </a:solidFill>
                <a:latin typeface="Avenir Book"/>
                <a:ea typeface="Avenir Book"/>
                <a:cs typeface="Avenir Book"/>
                <a:sym typeface="Avenir Book"/>
              </a:defRPr>
            </a:lvl1pPr>
          </a:lstStyle>
          <a:p>
            <a:r>
              <a:t>4 x t3.small x 15,6 $/month = 62,4 $/month</a:t>
            </a:r>
          </a:p>
        </p:txBody>
      </p:sp>
      <p:sp>
        <p:nvSpPr>
          <p:cNvPr id="902" name="2 AZ - 2 x 62,4 $/month = 124,8 $/month"/>
          <p:cNvSpPr txBox="1"/>
          <p:nvPr/>
        </p:nvSpPr>
        <p:spPr>
          <a:xfrm>
            <a:off x="15372629" y="11495671"/>
            <a:ext cx="6325553" cy="5746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p>
            <a:pPr algn="l" defTabSz="457200">
              <a:defRPr sz="2500">
                <a:solidFill>
                  <a:srgbClr val="232F3E"/>
                </a:solidFill>
                <a:latin typeface="Avenir Heavy"/>
                <a:ea typeface="Avenir Heavy"/>
                <a:cs typeface="Avenir Heavy"/>
                <a:sym typeface="Avenir Heavy"/>
              </a:defRPr>
            </a:pPr>
            <a:r>
              <a:t>2 AZ - 2 x 62,4 $/month = </a:t>
            </a:r>
            <a:r>
              <a:rPr>
                <a:solidFill>
                  <a:schemeClr val="accent5">
                    <a:hueOff val="-82419"/>
                    <a:satOff val="-9513"/>
                    <a:lumOff val="-16343"/>
                  </a:schemeClr>
                </a:solidFill>
              </a:rPr>
              <a:t>124,8 $/month</a:t>
            </a:r>
          </a:p>
        </p:txBody>
      </p:sp>
    </p:spTree>
  </p:cSld>
  <p:clrMapOvr>
    <a:masterClrMapping/>
  </p:clrMapOvr>
  <p:transition spd="me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4" name="Rectangle"/>
          <p:cNvSpPr/>
          <p:nvPr/>
        </p:nvSpPr>
        <p:spPr>
          <a:xfrm>
            <a:off x="3045042" y="951962"/>
            <a:ext cx="3302001" cy="11812076"/>
          </a:xfrm>
          <a:prstGeom prst="rect">
            <a:avLst/>
          </a:prstGeom>
          <a:solidFill>
            <a:srgbClr val="003462"/>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a:p>
        </p:txBody>
      </p:sp>
      <p:sp>
        <p:nvSpPr>
          <p:cNvPr id="905" name="ErgoCloud"/>
          <p:cNvSpPr txBox="1">
            <a:spLocks noGrp="1"/>
          </p:cNvSpPr>
          <p:nvPr>
            <p:ph type="title" idx="4294967295"/>
          </p:nvPr>
        </p:nvSpPr>
        <p:spPr>
          <a:xfrm>
            <a:off x="3048216" y="1145381"/>
            <a:ext cx="3302001" cy="1270001"/>
          </a:xfrm>
          <a:prstGeom prst="rect">
            <a:avLst/>
          </a:prstGeom>
        </p:spPr>
        <p:txBody>
          <a:bodyPr lIns="71437" tIns="71437" rIns="71437" bIns="71437" anchor="ctr"/>
          <a:lstStyle>
            <a:lvl1pPr defTabSz="2438339">
              <a:lnSpc>
                <a:spcPct val="80000"/>
              </a:lnSpc>
              <a:defRPr sz="3200" spc="-64">
                <a:solidFill>
                  <a:srgbClr val="FFFFFF"/>
                </a:solidFill>
                <a:latin typeface="Avenir Book"/>
                <a:ea typeface="Avenir Book"/>
                <a:cs typeface="Avenir Book"/>
                <a:sym typeface="Avenir Book"/>
              </a:defRPr>
            </a:lvl1pPr>
          </a:lstStyle>
          <a:p>
            <a:r>
              <a:t>ErgoCloud</a:t>
            </a:r>
          </a:p>
        </p:txBody>
      </p:sp>
      <p:sp>
        <p:nvSpPr>
          <p:cNvPr id="906" name="Rectangle"/>
          <p:cNvSpPr/>
          <p:nvPr/>
        </p:nvSpPr>
        <p:spPr>
          <a:xfrm>
            <a:off x="3937217" y="2413000"/>
            <a:ext cx="1524001" cy="63500"/>
          </a:xfrm>
          <a:prstGeom prst="rect">
            <a:avLst/>
          </a:prstGeom>
          <a:solidFill>
            <a:srgbClr val="04B4DB"/>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a:p>
        </p:txBody>
      </p:sp>
      <p:sp>
        <p:nvSpPr>
          <p:cNvPr id="907" name="“Elevate The Cloud Game” - Stoisavljević Aleksandar @ 2023"/>
          <p:cNvSpPr txBox="1"/>
          <p:nvPr/>
        </p:nvSpPr>
        <p:spPr>
          <a:xfrm>
            <a:off x="13525499" y="12321858"/>
            <a:ext cx="7785152" cy="5238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a:defRPr>
                <a:latin typeface="Avenir Book"/>
                <a:ea typeface="Avenir Book"/>
                <a:cs typeface="Avenir Book"/>
                <a:sym typeface="Avenir Book"/>
              </a:defRPr>
            </a:lvl1pPr>
          </a:lstStyle>
          <a:p>
            <a:r>
              <a:t>“Elevate The Cloud Game” - Stoisavljević Aleksandar @ 2023</a:t>
            </a:r>
          </a:p>
        </p:txBody>
      </p:sp>
      <p:sp>
        <p:nvSpPr>
          <p:cNvPr id="908" name="Category I…"/>
          <p:cNvSpPr txBox="1"/>
          <p:nvPr/>
        </p:nvSpPr>
        <p:spPr>
          <a:xfrm>
            <a:off x="3045042" y="2878432"/>
            <a:ext cx="3302001" cy="1270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normAutofit/>
          </a:bodyPr>
          <a:lstStyle/>
          <a:p>
            <a:pPr defTabSz="1926288">
              <a:lnSpc>
                <a:spcPct val="80000"/>
              </a:lnSpc>
              <a:defRPr sz="2528" spc="-50">
                <a:solidFill>
                  <a:srgbClr val="929292"/>
                </a:solidFill>
                <a:latin typeface="Avenir Heavy"/>
                <a:ea typeface="Avenir Heavy"/>
                <a:cs typeface="Avenir Heavy"/>
                <a:sym typeface="Avenir Heavy"/>
              </a:defRPr>
            </a:pPr>
            <a:r>
              <a:t>Category I </a:t>
            </a:r>
          </a:p>
          <a:p>
            <a:pPr defTabSz="1926288">
              <a:lnSpc>
                <a:spcPct val="80000"/>
              </a:lnSpc>
              <a:defRPr sz="2528" spc="-50">
                <a:solidFill>
                  <a:srgbClr val="929292"/>
                </a:solidFill>
                <a:latin typeface="Avenir Heavy"/>
                <a:ea typeface="Avenir Heavy"/>
                <a:cs typeface="Avenir Heavy"/>
                <a:sym typeface="Avenir Heavy"/>
              </a:defRPr>
            </a:pPr>
            <a:r>
              <a:t>“Low Hanging Fruits”</a:t>
            </a:r>
          </a:p>
        </p:txBody>
      </p:sp>
      <p:sp>
        <p:nvSpPr>
          <p:cNvPr id="909" name="Category II…"/>
          <p:cNvSpPr txBox="1"/>
          <p:nvPr/>
        </p:nvSpPr>
        <p:spPr>
          <a:xfrm>
            <a:off x="3045042" y="4611484"/>
            <a:ext cx="3302001" cy="1270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normAutofit/>
          </a:bodyPr>
          <a:lstStyle/>
          <a:p>
            <a:pPr defTabSz="2170121">
              <a:lnSpc>
                <a:spcPct val="80000"/>
              </a:lnSpc>
              <a:defRPr sz="2848" spc="-56">
                <a:solidFill>
                  <a:srgbClr val="FFFFFF"/>
                </a:solidFill>
                <a:latin typeface="Avenir Heavy"/>
                <a:ea typeface="Avenir Heavy"/>
                <a:cs typeface="Avenir Heavy"/>
                <a:sym typeface="Avenir Heavy"/>
              </a:defRPr>
            </a:pPr>
            <a:r>
              <a:t>Category II </a:t>
            </a:r>
          </a:p>
          <a:p>
            <a:pPr defTabSz="2170121">
              <a:lnSpc>
                <a:spcPct val="80000"/>
              </a:lnSpc>
              <a:defRPr sz="2848" spc="-56">
                <a:solidFill>
                  <a:srgbClr val="FFFFFF"/>
                </a:solidFill>
                <a:latin typeface="Avenir Heavy"/>
                <a:ea typeface="Avenir Heavy"/>
                <a:cs typeface="Avenir Heavy"/>
                <a:sym typeface="Avenir Heavy"/>
              </a:defRPr>
            </a:pPr>
            <a:r>
              <a:t>Project based tasks</a:t>
            </a:r>
          </a:p>
        </p:txBody>
      </p:sp>
      <p:pic>
        <p:nvPicPr>
          <p:cNvPr id="910" name="ECG-CostOptimization-061.jpg" descr="ECG-CostOptimization-061.jpg"/>
          <p:cNvPicPr>
            <a:picLocks noChangeAspect="1"/>
          </p:cNvPicPr>
          <p:nvPr/>
        </p:nvPicPr>
        <p:blipFill>
          <a:blip r:embed="rId2"/>
          <a:stretch>
            <a:fillRect/>
          </a:stretch>
        </p:blipFill>
        <p:spPr>
          <a:xfrm>
            <a:off x="6841029" y="3721137"/>
            <a:ext cx="15761526" cy="6273726"/>
          </a:xfrm>
          <a:prstGeom prst="rect">
            <a:avLst/>
          </a:prstGeom>
          <a:ln w="12700">
            <a:miter lim="400000"/>
          </a:ln>
        </p:spPr>
      </p:pic>
      <p:sp>
        <p:nvSpPr>
          <p:cNvPr id="911" name="Project “Kiel” [SES Replacement - SESr]"/>
          <p:cNvSpPr txBox="1"/>
          <p:nvPr/>
        </p:nvSpPr>
        <p:spPr>
          <a:xfrm>
            <a:off x="6802378" y="1448593"/>
            <a:ext cx="7191503" cy="6635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algn="l">
              <a:defRPr sz="3000">
                <a:solidFill>
                  <a:schemeClr val="accent1">
                    <a:hueOff val="114395"/>
                    <a:lumOff val="-24975"/>
                  </a:schemeClr>
                </a:solidFill>
                <a:latin typeface="Avenir Heavy"/>
                <a:ea typeface="Avenir Heavy"/>
                <a:cs typeface="Avenir Heavy"/>
                <a:sym typeface="Avenir Heavy"/>
              </a:defRPr>
            </a:lvl1pPr>
          </a:lstStyle>
          <a:p>
            <a:r>
              <a:t>Project “Kiel” [SES Replacement - SESr]</a:t>
            </a:r>
          </a:p>
        </p:txBody>
      </p:sp>
    </p:spTree>
  </p:cSld>
  <p:clrMapOvr>
    <a:masterClrMapping/>
  </p:clrMapOvr>
  <p:transition spd="me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3" name="Rectangle"/>
          <p:cNvSpPr/>
          <p:nvPr/>
        </p:nvSpPr>
        <p:spPr>
          <a:xfrm>
            <a:off x="3045042" y="951962"/>
            <a:ext cx="3302001" cy="11812076"/>
          </a:xfrm>
          <a:prstGeom prst="rect">
            <a:avLst/>
          </a:prstGeom>
          <a:solidFill>
            <a:srgbClr val="003462"/>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a:p>
        </p:txBody>
      </p:sp>
      <p:sp>
        <p:nvSpPr>
          <p:cNvPr id="914" name="ErgoCloud"/>
          <p:cNvSpPr txBox="1">
            <a:spLocks noGrp="1"/>
          </p:cNvSpPr>
          <p:nvPr>
            <p:ph type="title" idx="4294967295"/>
          </p:nvPr>
        </p:nvSpPr>
        <p:spPr>
          <a:xfrm>
            <a:off x="3048216" y="1145381"/>
            <a:ext cx="3302001" cy="1270001"/>
          </a:xfrm>
          <a:prstGeom prst="rect">
            <a:avLst/>
          </a:prstGeom>
        </p:spPr>
        <p:txBody>
          <a:bodyPr lIns="71437" tIns="71437" rIns="71437" bIns="71437" anchor="ctr"/>
          <a:lstStyle>
            <a:lvl1pPr defTabSz="2438339">
              <a:lnSpc>
                <a:spcPct val="80000"/>
              </a:lnSpc>
              <a:defRPr sz="3200" spc="-64">
                <a:solidFill>
                  <a:srgbClr val="FFFFFF"/>
                </a:solidFill>
                <a:latin typeface="Avenir Book"/>
                <a:ea typeface="Avenir Book"/>
                <a:cs typeface="Avenir Book"/>
                <a:sym typeface="Avenir Book"/>
              </a:defRPr>
            </a:lvl1pPr>
          </a:lstStyle>
          <a:p>
            <a:r>
              <a:t>ErgoCloud</a:t>
            </a:r>
          </a:p>
        </p:txBody>
      </p:sp>
      <p:sp>
        <p:nvSpPr>
          <p:cNvPr id="915" name="Rectangle"/>
          <p:cNvSpPr/>
          <p:nvPr/>
        </p:nvSpPr>
        <p:spPr>
          <a:xfrm>
            <a:off x="3937217" y="2413000"/>
            <a:ext cx="1524001" cy="63500"/>
          </a:xfrm>
          <a:prstGeom prst="rect">
            <a:avLst/>
          </a:prstGeom>
          <a:solidFill>
            <a:srgbClr val="04B4DB"/>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a:p>
        </p:txBody>
      </p:sp>
      <p:sp>
        <p:nvSpPr>
          <p:cNvPr id="916" name="“Elevate The Cloud Game” - Stoisavljević Aleksandar @ 2023"/>
          <p:cNvSpPr txBox="1"/>
          <p:nvPr/>
        </p:nvSpPr>
        <p:spPr>
          <a:xfrm>
            <a:off x="13525499" y="12321858"/>
            <a:ext cx="7785152" cy="5238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a:defRPr>
                <a:latin typeface="Avenir Book"/>
                <a:ea typeface="Avenir Book"/>
                <a:cs typeface="Avenir Book"/>
                <a:sym typeface="Avenir Book"/>
              </a:defRPr>
            </a:lvl1pPr>
          </a:lstStyle>
          <a:p>
            <a:r>
              <a:t>“Elevate The Cloud Game” - Stoisavljević Aleksandar @ 2023</a:t>
            </a:r>
          </a:p>
        </p:txBody>
      </p:sp>
      <p:sp>
        <p:nvSpPr>
          <p:cNvPr id="917" name="Category I…"/>
          <p:cNvSpPr txBox="1"/>
          <p:nvPr/>
        </p:nvSpPr>
        <p:spPr>
          <a:xfrm>
            <a:off x="3045042" y="2878432"/>
            <a:ext cx="3302001" cy="1270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normAutofit/>
          </a:bodyPr>
          <a:lstStyle/>
          <a:p>
            <a:pPr defTabSz="1926288">
              <a:lnSpc>
                <a:spcPct val="80000"/>
              </a:lnSpc>
              <a:defRPr sz="2528" spc="-50">
                <a:solidFill>
                  <a:srgbClr val="929292"/>
                </a:solidFill>
                <a:latin typeface="Avenir Heavy"/>
                <a:ea typeface="Avenir Heavy"/>
                <a:cs typeface="Avenir Heavy"/>
                <a:sym typeface="Avenir Heavy"/>
              </a:defRPr>
            </a:pPr>
            <a:r>
              <a:t>Category I </a:t>
            </a:r>
          </a:p>
          <a:p>
            <a:pPr defTabSz="1926288">
              <a:lnSpc>
                <a:spcPct val="80000"/>
              </a:lnSpc>
              <a:defRPr sz="2528" spc="-50">
                <a:solidFill>
                  <a:srgbClr val="929292"/>
                </a:solidFill>
                <a:latin typeface="Avenir Heavy"/>
                <a:ea typeface="Avenir Heavy"/>
                <a:cs typeface="Avenir Heavy"/>
                <a:sym typeface="Avenir Heavy"/>
              </a:defRPr>
            </a:pPr>
            <a:r>
              <a:t>“Low Hanging Fruits”</a:t>
            </a:r>
          </a:p>
        </p:txBody>
      </p:sp>
      <p:sp>
        <p:nvSpPr>
          <p:cNvPr id="918" name="Category II…"/>
          <p:cNvSpPr txBox="1"/>
          <p:nvPr/>
        </p:nvSpPr>
        <p:spPr>
          <a:xfrm>
            <a:off x="3045042" y="4611484"/>
            <a:ext cx="3302001" cy="1270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normAutofit/>
          </a:bodyPr>
          <a:lstStyle/>
          <a:p>
            <a:pPr defTabSz="2170121">
              <a:lnSpc>
                <a:spcPct val="80000"/>
              </a:lnSpc>
              <a:defRPr sz="2848" spc="-56">
                <a:solidFill>
                  <a:srgbClr val="FFFFFF"/>
                </a:solidFill>
                <a:latin typeface="Avenir Heavy"/>
                <a:ea typeface="Avenir Heavy"/>
                <a:cs typeface="Avenir Heavy"/>
                <a:sym typeface="Avenir Heavy"/>
              </a:defRPr>
            </a:pPr>
            <a:r>
              <a:t>Category II </a:t>
            </a:r>
          </a:p>
          <a:p>
            <a:pPr defTabSz="2170121">
              <a:lnSpc>
                <a:spcPct val="80000"/>
              </a:lnSpc>
              <a:defRPr sz="2848" spc="-56">
                <a:solidFill>
                  <a:srgbClr val="FFFFFF"/>
                </a:solidFill>
                <a:latin typeface="Avenir Heavy"/>
                <a:ea typeface="Avenir Heavy"/>
                <a:cs typeface="Avenir Heavy"/>
                <a:sym typeface="Avenir Heavy"/>
              </a:defRPr>
            </a:pPr>
            <a:r>
              <a:t>Project based tasks</a:t>
            </a:r>
          </a:p>
        </p:txBody>
      </p:sp>
      <p:pic>
        <p:nvPicPr>
          <p:cNvPr id="919" name="ECG-CostOptimization-058.png" descr="ECG-CostOptimization-058.png"/>
          <p:cNvPicPr>
            <a:picLocks noChangeAspect="1"/>
          </p:cNvPicPr>
          <p:nvPr/>
        </p:nvPicPr>
        <p:blipFill>
          <a:blip r:embed="rId2"/>
          <a:stretch>
            <a:fillRect/>
          </a:stretch>
        </p:blipFill>
        <p:spPr>
          <a:xfrm>
            <a:off x="7814287" y="3014252"/>
            <a:ext cx="12345334" cy="7687496"/>
          </a:xfrm>
          <a:prstGeom prst="rect">
            <a:avLst/>
          </a:prstGeom>
          <a:ln w="12700">
            <a:miter lim="400000"/>
          </a:ln>
        </p:spPr>
      </p:pic>
      <p:sp>
        <p:nvSpPr>
          <p:cNvPr id="920" name="Project “Kiel” [SES Replacement - SESr]"/>
          <p:cNvSpPr txBox="1"/>
          <p:nvPr/>
        </p:nvSpPr>
        <p:spPr>
          <a:xfrm>
            <a:off x="6802378" y="1448593"/>
            <a:ext cx="7191503" cy="6635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algn="l">
              <a:defRPr sz="3000">
                <a:solidFill>
                  <a:schemeClr val="accent1">
                    <a:hueOff val="114395"/>
                    <a:lumOff val="-24975"/>
                  </a:schemeClr>
                </a:solidFill>
                <a:latin typeface="Avenir Heavy"/>
                <a:ea typeface="Avenir Heavy"/>
                <a:cs typeface="Avenir Heavy"/>
                <a:sym typeface="Avenir Heavy"/>
              </a:defRPr>
            </a:lvl1pPr>
          </a:lstStyle>
          <a:p>
            <a:r>
              <a:t>Project “Kiel” [SES Replacement - SESr]</a:t>
            </a:r>
          </a:p>
        </p:txBody>
      </p:sp>
    </p:spTree>
  </p:cSld>
  <p:clrMapOvr>
    <a:masterClrMapping/>
  </p:clrMapOvr>
  <p:transition spd="me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 name="Rectangle"/>
          <p:cNvSpPr/>
          <p:nvPr/>
        </p:nvSpPr>
        <p:spPr>
          <a:xfrm>
            <a:off x="3045042" y="951962"/>
            <a:ext cx="3302001" cy="11812076"/>
          </a:xfrm>
          <a:prstGeom prst="rect">
            <a:avLst/>
          </a:prstGeom>
          <a:solidFill>
            <a:srgbClr val="003462"/>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a:p>
        </p:txBody>
      </p:sp>
      <p:sp>
        <p:nvSpPr>
          <p:cNvPr id="923" name="ErgoCloud"/>
          <p:cNvSpPr txBox="1">
            <a:spLocks noGrp="1"/>
          </p:cNvSpPr>
          <p:nvPr>
            <p:ph type="title" idx="4294967295"/>
          </p:nvPr>
        </p:nvSpPr>
        <p:spPr>
          <a:xfrm>
            <a:off x="3048216" y="1145381"/>
            <a:ext cx="3302001" cy="1270001"/>
          </a:xfrm>
          <a:prstGeom prst="rect">
            <a:avLst/>
          </a:prstGeom>
        </p:spPr>
        <p:txBody>
          <a:bodyPr lIns="71437" tIns="71437" rIns="71437" bIns="71437" anchor="ctr"/>
          <a:lstStyle>
            <a:lvl1pPr defTabSz="2438339">
              <a:lnSpc>
                <a:spcPct val="80000"/>
              </a:lnSpc>
              <a:defRPr sz="3200" spc="-64">
                <a:solidFill>
                  <a:srgbClr val="FFFFFF"/>
                </a:solidFill>
                <a:latin typeface="Avenir Book"/>
                <a:ea typeface="Avenir Book"/>
                <a:cs typeface="Avenir Book"/>
                <a:sym typeface="Avenir Book"/>
              </a:defRPr>
            </a:lvl1pPr>
          </a:lstStyle>
          <a:p>
            <a:r>
              <a:t>ErgoCloud</a:t>
            </a:r>
          </a:p>
        </p:txBody>
      </p:sp>
      <p:sp>
        <p:nvSpPr>
          <p:cNvPr id="924" name="Rectangle"/>
          <p:cNvSpPr/>
          <p:nvPr/>
        </p:nvSpPr>
        <p:spPr>
          <a:xfrm>
            <a:off x="3937217" y="2413000"/>
            <a:ext cx="1524001" cy="63500"/>
          </a:xfrm>
          <a:prstGeom prst="rect">
            <a:avLst/>
          </a:prstGeom>
          <a:solidFill>
            <a:srgbClr val="04B4DB"/>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a:p>
        </p:txBody>
      </p:sp>
      <p:sp>
        <p:nvSpPr>
          <p:cNvPr id="925" name="“Elevate The Cloud Game” - Stoisavljević Aleksandar @ 2023"/>
          <p:cNvSpPr txBox="1"/>
          <p:nvPr/>
        </p:nvSpPr>
        <p:spPr>
          <a:xfrm>
            <a:off x="13525499" y="12321858"/>
            <a:ext cx="7785152" cy="5238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a:defRPr>
                <a:latin typeface="Avenir Book"/>
                <a:ea typeface="Avenir Book"/>
                <a:cs typeface="Avenir Book"/>
                <a:sym typeface="Avenir Book"/>
              </a:defRPr>
            </a:lvl1pPr>
          </a:lstStyle>
          <a:p>
            <a:r>
              <a:t>“Elevate The Cloud Game” - Stoisavljević Aleksandar @ 2023</a:t>
            </a:r>
          </a:p>
        </p:txBody>
      </p:sp>
      <p:sp>
        <p:nvSpPr>
          <p:cNvPr id="926" name="Category I…"/>
          <p:cNvSpPr txBox="1"/>
          <p:nvPr/>
        </p:nvSpPr>
        <p:spPr>
          <a:xfrm>
            <a:off x="3045042" y="2878432"/>
            <a:ext cx="3302001" cy="1270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normAutofit/>
          </a:bodyPr>
          <a:lstStyle/>
          <a:p>
            <a:pPr defTabSz="1926288">
              <a:lnSpc>
                <a:spcPct val="80000"/>
              </a:lnSpc>
              <a:defRPr sz="2528" spc="-50">
                <a:solidFill>
                  <a:srgbClr val="929292"/>
                </a:solidFill>
                <a:latin typeface="Avenir Heavy"/>
                <a:ea typeface="Avenir Heavy"/>
                <a:cs typeface="Avenir Heavy"/>
                <a:sym typeface="Avenir Heavy"/>
              </a:defRPr>
            </a:pPr>
            <a:r>
              <a:t>Category I </a:t>
            </a:r>
          </a:p>
          <a:p>
            <a:pPr defTabSz="1926288">
              <a:lnSpc>
                <a:spcPct val="80000"/>
              </a:lnSpc>
              <a:defRPr sz="2528" spc="-50">
                <a:solidFill>
                  <a:srgbClr val="929292"/>
                </a:solidFill>
                <a:latin typeface="Avenir Heavy"/>
                <a:ea typeface="Avenir Heavy"/>
                <a:cs typeface="Avenir Heavy"/>
                <a:sym typeface="Avenir Heavy"/>
              </a:defRPr>
            </a:pPr>
            <a:r>
              <a:t>“Low Hanging Fruits”</a:t>
            </a:r>
          </a:p>
        </p:txBody>
      </p:sp>
      <p:sp>
        <p:nvSpPr>
          <p:cNvPr id="927" name="Category II…"/>
          <p:cNvSpPr txBox="1"/>
          <p:nvPr/>
        </p:nvSpPr>
        <p:spPr>
          <a:xfrm>
            <a:off x="3045042" y="4611484"/>
            <a:ext cx="3302001" cy="1270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normAutofit/>
          </a:bodyPr>
          <a:lstStyle/>
          <a:p>
            <a:pPr defTabSz="2170121">
              <a:lnSpc>
                <a:spcPct val="80000"/>
              </a:lnSpc>
              <a:defRPr sz="2848" spc="-56">
                <a:solidFill>
                  <a:srgbClr val="FFFFFF"/>
                </a:solidFill>
                <a:latin typeface="Avenir Heavy"/>
                <a:ea typeface="Avenir Heavy"/>
                <a:cs typeface="Avenir Heavy"/>
                <a:sym typeface="Avenir Heavy"/>
              </a:defRPr>
            </a:pPr>
            <a:r>
              <a:t>Category II </a:t>
            </a:r>
          </a:p>
          <a:p>
            <a:pPr defTabSz="2170121">
              <a:lnSpc>
                <a:spcPct val="80000"/>
              </a:lnSpc>
              <a:defRPr sz="2848" spc="-56">
                <a:solidFill>
                  <a:srgbClr val="FFFFFF"/>
                </a:solidFill>
                <a:latin typeface="Avenir Heavy"/>
                <a:ea typeface="Avenir Heavy"/>
                <a:cs typeface="Avenir Heavy"/>
                <a:sym typeface="Avenir Heavy"/>
              </a:defRPr>
            </a:pPr>
            <a:r>
              <a:t>Project based tasks</a:t>
            </a:r>
          </a:p>
        </p:txBody>
      </p:sp>
      <p:sp>
        <p:nvSpPr>
          <p:cNvPr id="928" name="Project “Lima”"/>
          <p:cNvSpPr txBox="1"/>
          <p:nvPr/>
        </p:nvSpPr>
        <p:spPr>
          <a:xfrm>
            <a:off x="11570588" y="6422744"/>
            <a:ext cx="5350130" cy="11842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a:defRPr sz="6000">
                <a:solidFill>
                  <a:schemeClr val="accent1">
                    <a:hueOff val="114395"/>
                    <a:lumOff val="-24975"/>
                  </a:schemeClr>
                </a:solidFill>
                <a:latin typeface="Avenir Heavy"/>
                <a:ea typeface="Avenir Heavy"/>
                <a:cs typeface="Avenir Heavy"/>
                <a:sym typeface="Avenir Heavy"/>
              </a:defRPr>
            </a:lvl1pPr>
          </a:lstStyle>
          <a:p>
            <a:r>
              <a:t>Project “Lima”</a:t>
            </a: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0" name="ECG-CostOptimization-013.jpg" descr="ECG-CostOptimization-013.jpg"/>
          <p:cNvPicPr>
            <a:picLocks noChangeAspect="1"/>
          </p:cNvPicPr>
          <p:nvPr/>
        </p:nvPicPr>
        <p:blipFill>
          <a:blip r:embed="rId2"/>
          <a:stretch>
            <a:fillRect/>
          </a:stretch>
        </p:blipFill>
        <p:spPr>
          <a:xfrm>
            <a:off x="3521015" y="946150"/>
            <a:ext cx="17811751" cy="11874500"/>
          </a:xfrm>
          <a:prstGeom prst="rect">
            <a:avLst/>
          </a:prstGeom>
          <a:ln w="12700">
            <a:miter lim="400000"/>
          </a:ln>
        </p:spPr>
      </p:pic>
      <p:sp>
        <p:nvSpPr>
          <p:cNvPr id="211" name="“Elevate The Cloud Game” - Stoisavljević Aleksandar @ 2023"/>
          <p:cNvSpPr txBox="1"/>
          <p:nvPr/>
        </p:nvSpPr>
        <p:spPr>
          <a:xfrm>
            <a:off x="13525499" y="12319000"/>
            <a:ext cx="7785152" cy="5238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a:defRPr>
                <a:solidFill>
                  <a:srgbClr val="FFFFFF"/>
                </a:solidFill>
                <a:latin typeface="Avenir Book"/>
                <a:ea typeface="Avenir Book"/>
                <a:cs typeface="Avenir Book"/>
                <a:sym typeface="Avenir Book"/>
              </a:defRPr>
            </a:lvl1pPr>
          </a:lstStyle>
          <a:p>
            <a:r>
              <a:t>“Elevate The Cloud Game” - Stoisavljević Aleksandar @ 2023</a:t>
            </a:r>
          </a:p>
        </p:txBody>
      </p:sp>
    </p:spTree>
  </p:cSld>
  <p:clrMapOvr>
    <a:masterClrMapping/>
  </p:clrMapOvr>
  <p:transition spd="me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0" name="Rectangle"/>
          <p:cNvSpPr/>
          <p:nvPr/>
        </p:nvSpPr>
        <p:spPr>
          <a:xfrm>
            <a:off x="3045042" y="951962"/>
            <a:ext cx="3302001" cy="11812076"/>
          </a:xfrm>
          <a:prstGeom prst="rect">
            <a:avLst/>
          </a:prstGeom>
          <a:solidFill>
            <a:srgbClr val="003462"/>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a:p>
        </p:txBody>
      </p:sp>
      <p:sp>
        <p:nvSpPr>
          <p:cNvPr id="931" name="ErgoCloud"/>
          <p:cNvSpPr txBox="1">
            <a:spLocks noGrp="1"/>
          </p:cNvSpPr>
          <p:nvPr>
            <p:ph type="title" idx="4294967295"/>
          </p:nvPr>
        </p:nvSpPr>
        <p:spPr>
          <a:xfrm>
            <a:off x="3048216" y="1145381"/>
            <a:ext cx="3302001" cy="1270001"/>
          </a:xfrm>
          <a:prstGeom prst="rect">
            <a:avLst/>
          </a:prstGeom>
        </p:spPr>
        <p:txBody>
          <a:bodyPr lIns="71437" tIns="71437" rIns="71437" bIns="71437" anchor="ctr"/>
          <a:lstStyle>
            <a:lvl1pPr defTabSz="2438339">
              <a:lnSpc>
                <a:spcPct val="80000"/>
              </a:lnSpc>
              <a:defRPr sz="3200" spc="-64">
                <a:solidFill>
                  <a:srgbClr val="FFFFFF"/>
                </a:solidFill>
                <a:latin typeface="Avenir Book"/>
                <a:ea typeface="Avenir Book"/>
                <a:cs typeface="Avenir Book"/>
                <a:sym typeface="Avenir Book"/>
              </a:defRPr>
            </a:lvl1pPr>
          </a:lstStyle>
          <a:p>
            <a:r>
              <a:t>ErgoCloud</a:t>
            </a:r>
          </a:p>
        </p:txBody>
      </p:sp>
      <p:sp>
        <p:nvSpPr>
          <p:cNvPr id="932" name="Rectangle"/>
          <p:cNvSpPr/>
          <p:nvPr/>
        </p:nvSpPr>
        <p:spPr>
          <a:xfrm>
            <a:off x="3937217" y="2413000"/>
            <a:ext cx="1524001" cy="63500"/>
          </a:xfrm>
          <a:prstGeom prst="rect">
            <a:avLst/>
          </a:prstGeom>
          <a:solidFill>
            <a:srgbClr val="04B4DB"/>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a:p>
        </p:txBody>
      </p:sp>
      <p:sp>
        <p:nvSpPr>
          <p:cNvPr id="933" name="“Elevate The Cloud Game” - Stoisavljević Aleksandar @ 2023"/>
          <p:cNvSpPr txBox="1"/>
          <p:nvPr/>
        </p:nvSpPr>
        <p:spPr>
          <a:xfrm>
            <a:off x="13525499" y="12321858"/>
            <a:ext cx="7785152" cy="5238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a:defRPr>
                <a:latin typeface="Avenir Book"/>
                <a:ea typeface="Avenir Book"/>
                <a:cs typeface="Avenir Book"/>
                <a:sym typeface="Avenir Book"/>
              </a:defRPr>
            </a:lvl1pPr>
          </a:lstStyle>
          <a:p>
            <a:r>
              <a:t>“Elevate The Cloud Game” - Stoisavljević Aleksandar @ 2023</a:t>
            </a:r>
          </a:p>
        </p:txBody>
      </p:sp>
      <p:sp>
        <p:nvSpPr>
          <p:cNvPr id="934" name="Category I…"/>
          <p:cNvSpPr txBox="1"/>
          <p:nvPr/>
        </p:nvSpPr>
        <p:spPr>
          <a:xfrm>
            <a:off x="3045042" y="2878432"/>
            <a:ext cx="3302001" cy="1270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normAutofit/>
          </a:bodyPr>
          <a:lstStyle/>
          <a:p>
            <a:pPr defTabSz="1926288">
              <a:lnSpc>
                <a:spcPct val="80000"/>
              </a:lnSpc>
              <a:defRPr sz="2528" spc="-50">
                <a:solidFill>
                  <a:srgbClr val="929292"/>
                </a:solidFill>
                <a:latin typeface="Avenir Heavy"/>
                <a:ea typeface="Avenir Heavy"/>
                <a:cs typeface="Avenir Heavy"/>
                <a:sym typeface="Avenir Heavy"/>
              </a:defRPr>
            </a:pPr>
            <a:r>
              <a:t>Category I </a:t>
            </a:r>
          </a:p>
          <a:p>
            <a:pPr defTabSz="1926288">
              <a:lnSpc>
                <a:spcPct val="80000"/>
              </a:lnSpc>
              <a:defRPr sz="2528" spc="-50">
                <a:solidFill>
                  <a:srgbClr val="929292"/>
                </a:solidFill>
                <a:latin typeface="Avenir Heavy"/>
                <a:ea typeface="Avenir Heavy"/>
                <a:cs typeface="Avenir Heavy"/>
                <a:sym typeface="Avenir Heavy"/>
              </a:defRPr>
            </a:pPr>
            <a:r>
              <a:t>“Low Hanging Fruits”</a:t>
            </a:r>
          </a:p>
        </p:txBody>
      </p:sp>
      <p:sp>
        <p:nvSpPr>
          <p:cNvPr id="935" name="Category II…"/>
          <p:cNvSpPr txBox="1"/>
          <p:nvPr/>
        </p:nvSpPr>
        <p:spPr>
          <a:xfrm>
            <a:off x="3045042" y="4611484"/>
            <a:ext cx="3302001" cy="1270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normAutofit/>
          </a:bodyPr>
          <a:lstStyle/>
          <a:p>
            <a:pPr defTabSz="2170121">
              <a:lnSpc>
                <a:spcPct val="80000"/>
              </a:lnSpc>
              <a:defRPr sz="2848" spc="-56">
                <a:solidFill>
                  <a:srgbClr val="FFFFFF"/>
                </a:solidFill>
                <a:latin typeface="Avenir Heavy"/>
                <a:ea typeface="Avenir Heavy"/>
                <a:cs typeface="Avenir Heavy"/>
                <a:sym typeface="Avenir Heavy"/>
              </a:defRPr>
            </a:pPr>
            <a:r>
              <a:t>Category II </a:t>
            </a:r>
          </a:p>
          <a:p>
            <a:pPr defTabSz="2170121">
              <a:lnSpc>
                <a:spcPct val="80000"/>
              </a:lnSpc>
              <a:defRPr sz="2848" spc="-56">
                <a:solidFill>
                  <a:srgbClr val="FFFFFF"/>
                </a:solidFill>
                <a:latin typeface="Avenir Heavy"/>
                <a:ea typeface="Avenir Heavy"/>
                <a:cs typeface="Avenir Heavy"/>
                <a:sym typeface="Avenir Heavy"/>
              </a:defRPr>
            </a:pPr>
            <a:r>
              <a:t>Project based tasks</a:t>
            </a:r>
          </a:p>
        </p:txBody>
      </p:sp>
      <p:sp>
        <p:nvSpPr>
          <p:cNvPr id="936" name="Project “Lima”"/>
          <p:cNvSpPr txBox="1"/>
          <p:nvPr/>
        </p:nvSpPr>
        <p:spPr>
          <a:xfrm>
            <a:off x="6802378" y="1448593"/>
            <a:ext cx="2752853" cy="6635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algn="l">
              <a:defRPr sz="3000">
                <a:solidFill>
                  <a:schemeClr val="accent1">
                    <a:hueOff val="114395"/>
                    <a:lumOff val="-24975"/>
                  </a:schemeClr>
                </a:solidFill>
                <a:latin typeface="Avenir Heavy"/>
                <a:ea typeface="Avenir Heavy"/>
                <a:cs typeface="Avenir Heavy"/>
                <a:sym typeface="Avenir Heavy"/>
              </a:defRPr>
            </a:lvl1pPr>
          </a:lstStyle>
          <a:p>
            <a:r>
              <a:t>Project “Lima”</a:t>
            </a:r>
          </a:p>
        </p:txBody>
      </p:sp>
      <p:sp>
        <p:nvSpPr>
          <p:cNvPr id="937" name="Jatheon is Archiving Company"/>
          <p:cNvSpPr txBox="1"/>
          <p:nvPr/>
        </p:nvSpPr>
        <p:spPr>
          <a:xfrm>
            <a:off x="8459487" y="2604122"/>
            <a:ext cx="10951592" cy="11842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a:defRPr sz="6000">
                <a:solidFill>
                  <a:schemeClr val="accent1">
                    <a:hueOff val="114395"/>
                    <a:lumOff val="-24975"/>
                  </a:schemeClr>
                </a:solidFill>
                <a:latin typeface="Avenir Heavy"/>
                <a:ea typeface="Avenir Heavy"/>
                <a:cs typeface="Avenir Heavy"/>
                <a:sym typeface="Avenir Heavy"/>
              </a:defRPr>
            </a:lvl1pPr>
          </a:lstStyle>
          <a:p>
            <a:r>
              <a:t>Jatheon is Archiving Company</a:t>
            </a:r>
          </a:p>
        </p:txBody>
      </p:sp>
      <p:sp>
        <p:nvSpPr>
          <p:cNvPr id="938" name="Arrow"/>
          <p:cNvSpPr/>
          <p:nvPr/>
        </p:nvSpPr>
        <p:spPr>
          <a:xfrm rot="5400000">
            <a:off x="13300282" y="4280350"/>
            <a:ext cx="1270001" cy="1270001"/>
          </a:xfrm>
          <a:prstGeom prst="rightArrow">
            <a:avLst>
              <a:gd name="adj1" fmla="val 32000"/>
              <a:gd name="adj2" fmla="val 64000"/>
            </a:avLst>
          </a:prstGeom>
          <a:solidFill>
            <a:schemeClr val="accent1">
              <a:hueOff val="114395"/>
              <a:lumOff val="-24975"/>
            </a:schemeClr>
          </a:solidFill>
          <a:ln w="12700">
            <a:miter lim="400000"/>
          </a:ln>
        </p:spPr>
        <p:txBody>
          <a:bodyPr lIns="71437" tIns="71437" rIns="71437" bIns="71437" anchor="ctr"/>
          <a:lstStyle/>
          <a:p>
            <a:pPr defTabSz="821531">
              <a:defRPr sz="3000">
                <a:solidFill>
                  <a:srgbClr val="000000"/>
                </a:solidFill>
                <a:latin typeface="Helvetica Neue Medium"/>
                <a:ea typeface="Helvetica Neue Medium"/>
                <a:cs typeface="Helvetica Neue Medium"/>
                <a:sym typeface="Helvetica Neue Medium"/>
              </a:defRPr>
            </a:pPr>
            <a:endParaRPr/>
          </a:p>
        </p:txBody>
      </p:sp>
      <p:sp>
        <p:nvSpPr>
          <p:cNvPr id="939" name="Acquired Data Can Only Be Getting"/>
          <p:cNvSpPr txBox="1"/>
          <p:nvPr/>
        </p:nvSpPr>
        <p:spPr>
          <a:xfrm>
            <a:off x="7477650" y="6042304"/>
            <a:ext cx="12915266" cy="11842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a:defRPr sz="6000">
                <a:solidFill>
                  <a:schemeClr val="accent1">
                    <a:hueOff val="114395"/>
                    <a:lumOff val="-24975"/>
                  </a:schemeClr>
                </a:solidFill>
                <a:latin typeface="Avenir Heavy"/>
                <a:ea typeface="Avenir Heavy"/>
                <a:cs typeface="Avenir Heavy"/>
                <a:sym typeface="Avenir Heavy"/>
              </a:defRPr>
            </a:lvl1pPr>
          </a:lstStyle>
          <a:p>
            <a:r>
              <a:t>Acquired Data Can Only Be Getting</a:t>
            </a:r>
          </a:p>
        </p:txBody>
      </p:sp>
      <p:sp>
        <p:nvSpPr>
          <p:cNvPr id="940" name="BIGGER"/>
          <p:cNvSpPr txBox="1"/>
          <p:nvPr/>
        </p:nvSpPr>
        <p:spPr>
          <a:xfrm>
            <a:off x="12439032" y="7265067"/>
            <a:ext cx="2992502" cy="11842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a:defRPr sz="6000">
                <a:solidFill>
                  <a:schemeClr val="accent1">
                    <a:hueOff val="114395"/>
                    <a:lumOff val="-24975"/>
                  </a:schemeClr>
                </a:solidFill>
                <a:latin typeface="Avenir Heavy"/>
                <a:ea typeface="Avenir Heavy"/>
                <a:cs typeface="Avenir Heavy"/>
                <a:sym typeface="Avenir Heavy"/>
              </a:defRPr>
            </a:lvl1pPr>
          </a:lstStyle>
          <a:p>
            <a:r>
              <a:t>BIGGER</a:t>
            </a:r>
          </a:p>
        </p:txBody>
      </p:sp>
      <p:sp>
        <p:nvSpPr>
          <p:cNvPr id="941" name="And"/>
          <p:cNvSpPr txBox="1"/>
          <p:nvPr/>
        </p:nvSpPr>
        <p:spPr>
          <a:xfrm>
            <a:off x="13123689" y="8584388"/>
            <a:ext cx="1623188" cy="11842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a:defRPr sz="6000">
                <a:solidFill>
                  <a:schemeClr val="accent1">
                    <a:hueOff val="114395"/>
                    <a:lumOff val="-24975"/>
                  </a:schemeClr>
                </a:solidFill>
                <a:latin typeface="Avenir Heavy"/>
                <a:ea typeface="Avenir Heavy"/>
                <a:cs typeface="Avenir Heavy"/>
                <a:sym typeface="Avenir Heavy"/>
              </a:defRPr>
            </a:lvl1pPr>
          </a:lstStyle>
          <a:p>
            <a:r>
              <a:t>And</a:t>
            </a:r>
          </a:p>
        </p:txBody>
      </p:sp>
      <p:sp>
        <p:nvSpPr>
          <p:cNvPr id="942" name="BIGGER"/>
          <p:cNvSpPr txBox="1"/>
          <p:nvPr/>
        </p:nvSpPr>
        <p:spPr>
          <a:xfrm>
            <a:off x="11729800" y="9903709"/>
            <a:ext cx="4410965" cy="17049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a:defRPr sz="9000">
                <a:solidFill>
                  <a:schemeClr val="accent1">
                    <a:hueOff val="114395"/>
                    <a:lumOff val="-24975"/>
                  </a:schemeClr>
                </a:solidFill>
                <a:latin typeface="Avenir Heavy"/>
                <a:ea typeface="Avenir Heavy"/>
                <a:cs typeface="Avenir Heavy"/>
                <a:sym typeface="Avenir Heavy"/>
              </a:defRPr>
            </a:lvl1pPr>
          </a:lstStyle>
          <a:p>
            <a:r>
              <a:t>BIGGER</a:t>
            </a:r>
          </a:p>
        </p:txBody>
      </p:sp>
    </p:spTree>
  </p:cSld>
  <p:clrMapOvr>
    <a:masterClrMapping/>
  </p:clrMapOvr>
  <p:transition spd="me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4" name="Rectangle"/>
          <p:cNvSpPr/>
          <p:nvPr/>
        </p:nvSpPr>
        <p:spPr>
          <a:xfrm>
            <a:off x="3045042" y="951962"/>
            <a:ext cx="3302001" cy="11812076"/>
          </a:xfrm>
          <a:prstGeom prst="rect">
            <a:avLst/>
          </a:prstGeom>
          <a:solidFill>
            <a:srgbClr val="003462"/>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a:p>
        </p:txBody>
      </p:sp>
      <p:sp>
        <p:nvSpPr>
          <p:cNvPr id="945" name="ErgoCloud"/>
          <p:cNvSpPr txBox="1">
            <a:spLocks noGrp="1"/>
          </p:cNvSpPr>
          <p:nvPr>
            <p:ph type="title" idx="4294967295"/>
          </p:nvPr>
        </p:nvSpPr>
        <p:spPr>
          <a:xfrm>
            <a:off x="3048216" y="1145381"/>
            <a:ext cx="3302001" cy="1270001"/>
          </a:xfrm>
          <a:prstGeom prst="rect">
            <a:avLst/>
          </a:prstGeom>
        </p:spPr>
        <p:txBody>
          <a:bodyPr lIns="71437" tIns="71437" rIns="71437" bIns="71437" anchor="ctr"/>
          <a:lstStyle>
            <a:lvl1pPr defTabSz="2438339">
              <a:lnSpc>
                <a:spcPct val="80000"/>
              </a:lnSpc>
              <a:defRPr sz="3200" spc="-64">
                <a:solidFill>
                  <a:srgbClr val="FFFFFF"/>
                </a:solidFill>
                <a:latin typeface="Avenir Book"/>
                <a:ea typeface="Avenir Book"/>
                <a:cs typeface="Avenir Book"/>
                <a:sym typeface="Avenir Book"/>
              </a:defRPr>
            </a:lvl1pPr>
          </a:lstStyle>
          <a:p>
            <a:r>
              <a:t>ErgoCloud</a:t>
            </a:r>
          </a:p>
        </p:txBody>
      </p:sp>
      <p:sp>
        <p:nvSpPr>
          <p:cNvPr id="946" name="Rectangle"/>
          <p:cNvSpPr/>
          <p:nvPr/>
        </p:nvSpPr>
        <p:spPr>
          <a:xfrm>
            <a:off x="3937217" y="2413000"/>
            <a:ext cx="1524001" cy="63500"/>
          </a:xfrm>
          <a:prstGeom prst="rect">
            <a:avLst/>
          </a:prstGeom>
          <a:solidFill>
            <a:srgbClr val="04B4DB"/>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a:p>
        </p:txBody>
      </p:sp>
      <p:sp>
        <p:nvSpPr>
          <p:cNvPr id="947" name="Category I…"/>
          <p:cNvSpPr txBox="1"/>
          <p:nvPr/>
        </p:nvSpPr>
        <p:spPr>
          <a:xfrm>
            <a:off x="3045042" y="2878432"/>
            <a:ext cx="3302001" cy="1270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normAutofit/>
          </a:bodyPr>
          <a:lstStyle/>
          <a:p>
            <a:pPr defTabSz="1926288">
              <a:lnSpc>
                <a:spcPct val="80000"/>
              </a:lnSpc>
              <a:defRPr sz="2528" spc="-50">
                <a:solidFill>
                  <a:srgbClr val="929292"/>
                </a:solidFill>
                <a:latin typeface="Avenir Heavy"/>
                <a:ea typeface="Avenir Heavy"/>
                <a:cs typeface="Avenir Heavy"/>
                <a:sym typeface="Avenir Heavy"/>
              </a:defRPr>
            </a:pPr>
            <a:r>
              <a:t>Category I </a:t>
            </a:r>
          </a:p>
          <a:p>
            <a:pPr defTabSz="1926288">
              <a:lnSpc>
                <a:spcPct val="80000"/>
              </a:lnSpc>
              <a:defRPr sz="2528" spc="-50">
                <a:solidFill>
                  <a:srgbClr val="929292"/>
                </a:solidFill>
                <a:latin typeface="Avenir Heavy"/>
                <a:ea typeface="Avenir Heavy"/>
                <a:cs typeface="Avenir Heavy"/>
                <a:sym typeface="Avenir Heavy"/>
              </a:defRPr>
            </a:pPr>
            <a:r>
              <a:t>“Low Hanging Fruits”</a:t>
            </a:r>
          </a:p>
        </p:txBody>
      </p:sp>
      <p:sp>
        <p:nvSpPr>
          <p:cNvPr id="948" name="Category II…"/>
          <p:cNvSpPr txBox="1"/>
          <p:nvPr/>
        </p:nvSpPr>
        <p:spPr>
          <a:xfrm>
            <a:off x="3045042" y="4611484"/>
            <a:ext cx="3302001" cy="1270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normAutofit/>
          </a:bodyPr>
          <a:lstStyle/>
          <a:p>
            <a:pPr defTabSz="2170121">
              <a:lnSpc>
                <a:spcPct val="80000"/>
              </a:lnSpc>
              <a:defRPr sz="2848" spc="-56">
                <a:solidFill>
                  <a:srgbClr val="FFFFFF"/>
                </a:solidFill>
                <a:latin typeface="Avenir Heavy"/>
                <a:ea typeface="Avenir Heavy"/>
                <a:cs typeface="Avenir Heavy"/>
                <a:sym typeface="Avenir Heavy"/>
              </a:defRPr>
            </a:pPr>
            <a:r>
              <a:t>Category II </a:t>
            </a:r>
          </a:p>
          <a:p>
            <a:pPr defTabSz="2170121">
              <a:lnSpc>
                <a:spcPct val="80000"/>
              </a:lnSpc>
              <a:defRPr sz="2848" spc="-56">
                <a:solidFill>
                  <a:srgbClr val="FFFFFF"/>
                </a:solidFill>
                <a:latin typeface="Avenir Heavy"/>
                <a:ea typeface="Avenir Heavy"/>
                <a:cs typeface="Avenir Heavy"/>
                <a:sym typeface="Avenir Heavy"/>
              </a:defRPr>
            </a:pPr>
            <a:r>
              <a:t>Project based tasks</a:t>
            </a:r>
          </a:p>
        </p:txBody>
      </p:sp>
      <p:sp>
        <p:nvSpPr>
          <p:cNvPr id="949" name="Project “Lima”"/>
          <p:cNvSpPr txBox="1"/>
          <p:nvPr/>
        </p:nvSpPr>
        <p:spPr>
          <a:xfrm>
            <a:off x="6802378" y="1448593"/>
            <a:ext cx="2752853" cy="6635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algn="l">
              <a:defRPr sz="3000">
                <a:solidFill>
                  <a:schemeClr val="accent1">
                    <a:hueOff val="114395"/>
                    <a:lumOff val="-24975"/>
                  </a:schemeClr>
                </a:solidFill>
                <a:latin typeface="Avenir Heavy"/>
                <a:ea typeface="Avenir Heavy"/>
                <a:cs typeface="Avenir Heavy"/>
                <a:sym typeface="Avenir Heavy"/>
              </a:defRPr>
            </a:lvl1pPr>
          </a:lstStyle>
          <a:p>
            <a:r>
              <a:t>Project “Lima”</a:t>
            </a:r>
          </a:p>
        </p:txBody>
      </p:sp>
      <p:pic>
        <p:nvPicPr>
          <p:cNvPr id="950" name="ECG-CostOptimization-063.png" descr="ECG-CostOptimization-063.png"/>
          <p:cNvPicPr>
            <a:picLocks noChangeAspect="1"/>
          </p:cNvPicPr>
          <p:nvPr/>
        </p:nvPicPr>
        <p:blipFill>
          <a:blip r:embed="rId2"/>
          <a:stretch>
            <a:fillRect/>
          </a:stretch>
        </p:blipFill>
        <p:spPr>
          <a:xfrm>
            <a:off x="6591300" y="2066229"/>
            <a:ext cx="9250596" cy="5600701"/>
          </a:xfrm>
          <a:prstGeom prst="rect">
            <a:avLst/>
          </a:prstGeom>
          <a:ln w="12700">
            <a:miter lim="400000"/>
          </a:ln>
        </p:spPr>
      </p:pic>
      <p:pic>
        <p:nvPicPr>
          <p:cNvPr id="951" name="ECG-CostOptimization-064.png" descr="ECG-CostOptimization-064.png"/>
          <p:cNvPicPr>
            <a:picLocks noChangeAspect="1"/>
          </p:cNvPicPr>
          <p:nvPr/>
        </p:nvPicPr>
        <p:blipFill>
          <a:blip r:embed="rId3"/>
          <a:stretch>
            <a:fillRect/>
          </a:stretch>
        </p:blipFill>
        <p:spPr>
          <a:xfrm>
            <a:off x="11705135" y="7140269"/>
            <a:ext cx="9639301" cy="5600701"/>
          </a:xfrm>
          <a:prstGeom prst="rect">
            <a:avLst/>
          </a:prstGeom>
          <a:ln w="12700">
            <a:miter lim="400000"/>
          </a:ln>
        </p:spPr>
      </p:pic>
      <p:sp>
        <p:nvSpPr>
          <p:cNvPr id="952" name="“Elevate The Cloud Game” - Stoisavljević Aleksandar @ 2023"/>
          <p:cNvSpPr txBox="1"/>
          <p:nvPr/>
        </p:nvSpPr>
        <p:spPr>
          <a:xfrm>
            <a:off x="6334412" y="12335180"/>
            <a:ext cx="7785152" cy="5238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a:defRPr>
                <a:latin typeface="Avenir Book"/>
                <a:ea typeface="Avenir Book"/>
                <a:cs typeface="Avenir Book"/>
                <a:sym typeface="Avenir Book"/>
              </a:defRPr>
            </a:lvl1pPr>
          </a:lstStyle>
          <a:p>
            <a:r>
              <a:t>“Elevate The Cloud Game” - Stoisavljević Aleksandar @ 2023</a:t>
            </a:r>
          </a:p>
        </p:txBody>
      </p:sp>
    </p:spTree>
  </p:cSld>
  <p:clrMapOvr>
    <a:masterClrMapping/>
  </p:clrMapOvr>
  <p:transition spd="med"/>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54" name="ECG-CostOptimization-045.jpg" descr="ECG-CostOptimization-045.jpg"/>
          <p:cNvPicPr>
            <a:picLocks noChangeAspect="1"/>
          </p:cNvPicPr>
          <p:nvPr/>
        </p:nvPicPr>
        <p:blipFill>
          <a:blip r:embed="rId2"/>
          <a:stretch>
            <a:fillRect/>
          </a:stretch>
        </p:blipFill>
        <p:spPr>
          <a:xfrm>
            <a:off x="3041650" y="1111250"/>
            <a:ext cx="18300700" cy="11493500"/>
          </a:xfrm>
          <a:prstGeom prst="rect">
            <a:avLst/>
          </a:prstGeom>
          <a:ln w="12700">
            <a:miter lim="400000"/>
          </a:ln>
        </p:spPr>
      </p:pic>
      <p:sp>
        <p:nvSpPr>
          <p:cNvPr id="955" name="“Elevate The Cloud Game” - Stoisavljević Aleksandar @ 2023"/>
          <p:cNvSpPr txBox="1"/>
          <p:nvPr/>
        </p:nvSpPr>
        <p:spPr>
          <a:xfrm>
            <a:off x="3045165" y="12312705"/>
            <a:ext cx="7785152" cy="5238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a:defRPr>
                <a:latin typeface="Avenir Book"/>
                <a:ea typeface="Avenir Book"/>
                <a:cs typeface="Avenir Book"/>
                <a:sym typeface="Avenir Book"/>
              </a:defRPr>
            </a:lvl1pPr>
          </a:lstStyle>
          <a:p>
            <a:r>
              <a:t>“Elevate The Cloud Game” - Stoisavljević Aleksandar @ 2023</a:t>
            </a:r>
          </a:p>
        </p:txBody>
      </p:sp>
    </p:spTree>
  </p:cSld>
  <p:clrMapOvr>
    <a:masterClrMapping/>
  </p:clrMapOvr>
  <p:transition spd="med"/>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7" name="Rectangle"/>
          <p:cNvSpPr/>
          <p:nvPr/>
        </p:nvSpPr>
        <p:spPr>
          <a:xfrm>
            <a:off x="3045042" y="951962"/>
            <a:ext cx="3302001" cy="11812076"/>
          </a:xfrm>
          <a:prstGeom prst="rect">
            <a:avLst/>
          </a:prstGeom>
          <a:solidFill>
            <a:srgbClr val="003462"/>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a:p>
        </p:txBody>
      </p:sp>
      <p:sp>
        <p:nvSpPr>
          <p:cNvPr id="958" name="ErgoCloud"/>
          <p:cNvSpPr txBox="1">
            <a:spLocks noGrp="1"/>
          </p:cNvSpPr>
          <p:nvPr>
            <p:ph type="title" idx="4294967295"/>
          </p:nvPr>
        </p:nvSpPr>
        <p:spPr>
          <a:xfrm>
            <a:off x="3048216" y="1145381"/>
            <a:ext cx="3302001" cy="1270001"/>
          </a:xfrm>
          <a:prstGeom prst="rect">
            <a:avLst/>
          </a:prstGeom>
        </p:spPr>
        <p:txBody>
          <a:bodyPr lIns="71437" tIns="71437" rIns="71437" bIns="71437" anchor="ctr"/>
          <a:lstStyle>
            <a:lvl1pPr defTabSz="2438339">
              <a:lnSpc>
                <a:spcPct val="80000"/>
              </a:lnSpc>
              <a:defRPr sz="3200" spc="-64">
                <a:solidFill>
                  <a:srgbClr val="FFFFFF"/>
                </a:solidFill>
                <a:latin typeface="Avenir Book"/>
                <a:ea typeface="Avenir Book"/>
                <a:cs typeface="Avenir Book"/>
                <a:sym typeface="Avenir Book"/>
              </a:defRPr>
            </a:lvl1pPr>
          </a:lstStyle>
          <a:p>
            <a:r>
              <a:t>ErgoCloud</a:t>
            </a:r>
          </a:p>
        </p:txBody>
      </p:sp>
      <p:sp>
        <p:nvSpPr>
          <p:cNvPr id="959" name="Rectangle"/>
          <p:cNvSpPr/>
          <p:nvPr/>
        </p:nvSpPr>
        <p:spPr>
          <a:xfrm>
            <a:off x="3937217" y="2413000"/>
            <a:ext cx="1524001" cy="63500"/>
          </a:xfrm>
          <a:prstGeom prst="rect">
            <a:avLst/>
          </a:prstGeom>
          <a:solidFill>
            <a:srgbClr val="04B4DB"/>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a:p>
        </p:txBody>
      </p:sp>
      <p:sp>
        <p:nvSpPr>
          <p:cNvPr id="960" name="“Elevate The Cloud Game” - Stoisavljević Aleksandar @ 2023"/>
          <p:cNvSpPr txBox="1"/>
          <p:nvPr/>
        </p:nvSpPr>
        <p:spPr>
          <a:xfrm>
            <a:off x="13525499" y="12321858"/>
            <a:ext cx="7785152" cy="5238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a:defRPr>
                <a:latin typeface="Avenir Book"/>
                <a:ea typeface="Avenir Book"/>
                <a:cs typeface="Avenir Book"/>
                <a:sym typeface="Avenir Book"/>
              </a:defRPr>
            </a:lvl1pPr>
          </a:lstStyle>
          <a:p>
            <a:r>
              <a:t>“Elevate The Cloud Game” - Stoisavljević Aleksandar @ 2023</a:t>
            </a:r>
          </a:p>
        </p:txBody>
      </p:sp>
      <p:sp>
        <p:nvSpPr>
          <p:cNvPr id="961" name="Category I…"/>
          <p:cNvSpPr txBox="1"/>
          <p:nvPr/>
        </p:nvSpPr>
        <p:spPr>
          <a:xfrm>
            <a:off x="3045042" y="2878432"/>
            <a:ext cx="3302001" cy="1270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normAutofit/>
          </a:bodyPr>
          <a:lstStyle/>
          <a:p>
            <a:pPr defTabSz="1926288">
              <a:lnSpc>
                <a:spcPct val="80000"/>
              </a:lnSpc>
              <a:defRPr sz="2528" spc="-50">
                <a:solidFill>
                  <a:srgbClr val="929292"/>
                </a:solidFill>
                <a:latin typeface="Avenir Heavy"/>
                <a:ea typeface="Avenir Heavy"/>
                <a:cs typeface="Avenir Heavy"/>
                <a:sym typeface="Avenir Heavy"/>
              </a:defRPr>
            </a:pPr>
            <a:r>
              <a:t>Category I </a:t>
            </a:r>
          </a:p>
          <a:p>
            <a:pPr defTabSz="1926288">
              <a:lnSpc>
                <a:spcPct val="80000"/>
              </a:lnSpc>
              <a:defRPr sz="2528" spc="-50">
                <a:solidFill>
                  <a:srgbClr val="929292"/>
                </a:solidFill>
                <a:latin typeface="Avenir Heavy"/>
                <a:ea typeface="Avenir Heavy"/>
                <a:cs typeface="Avenir Heavy"/>
                <a:sym typeface="Avenir Heavy"/>
              </a:defRPr>
            </a:pPr>
            <a:r>
              <a:t>“Low Hanging Fruits”</a:t>
            </a:r>
          </a:p>
        </p:txBody>
      </p:sp>
      <p:sp>
        <p:nvSpPr>
          <p:cNvPr id="962" name="Category II…"/>
          <p:cNvSpPr txBox="1"/>
          <p:nvPr/>
        </p:nvSpPr>
        <p:spPr>
          <a:xfrm>
            <a:off x="3045042" y="4611484"/>
            <a:ext cx="3302001" cy="1270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normAutofit/>
          </a:bodyPr>
          <a:lstStyle/>
          <a:p>
            <a:pPr defTabSz="2170121">
              <a:lnSpc>
                <a:spcPct val="80000"/>
              </a:lnSpc>
              <a:defRPr sz="2848" spc="-56">
                <a:solidFill>
                  <a:srgbClr val="FFFFFF"/>
                </a:solidFill>
                <a:latin typeface="Avenir Heavy"/>
                <a:ea typeface="Avenir Heavy"/>
                <a:cs typeface="Avenir Heavy"/>
                <a:sym typeface="Avenir Heavy"/>
              </a:defRPr>
            </a:pPr>
            <a:r>
              <a:t>Category II </a:t>
            </a:r>
          </a:p>
          <a:p>
            <a:pPr defTabSz="2170121">
              <a:lnSpc>
                <a:spcPct val="80000"/>
              </a:lnSpc>
              <a:defRPr sz="2848" spc="-56">
                <a:solidFill>
                  <a:srgbClr val="FFFFFF"/>
                </a:solidFill>
                <a:latin typeface="Avenir Heavy"/>
                <a:ea typeface="Avenir Heavy"/>
                <a:cs typeface="Avenir Heavy"/>
                <a:sym typeface="Avenir Heavy"/>
              </a:defRPr>
            </a:pPr>
            <a:r>
              <a:t>Project based tasks</a:t>
            </a:r>
          </a:p>
        </p:txBody>
      </p:sp>
      <p:sp>
        <p:nvSpPr>
          <p:cNvPr id="963" name="Project “Lima”"/>
          <p:cNvSpPr txBox="1"/>
          <p:nvPr/>
        </p:nvSpPr>
        <p:spPr>
          <a:xfrm>
            <a:off x="6802378" y="1448593"/>
            <a:ext cx="2752853" cy="6635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algn="l">
              <a:defRPr sz="3000">
                <a:solidFill>
                  <a:schemeClr val="accent1">
                    <a:hueOff val="114395"/>
                    <a:lumOff val="-24975"/>
                  </a:schemeClr>
                </a:solidFill>
                <a:latin typeface="Avenir Heavy"/>
                <a:ea typeface="Avenir Heavy"/>
                <a:cs typeface="Avenir Heavy"/>
                <a:sym typeface="Avenir Heavy"/>
              </a:defRPr>
            </a:lvl1pPr>
          </a:lstStyle>
          <a:p>
            <a:r>
              <a:t>Project “Lima”</a:t>
            </a:r>
          </a:p>
        </p:txBody>
      </p:sp>
      <p:pic>
        <p:nvPicPr>
          <p:cNvPr id="964" name="ECG-CostOptimization-062.jpg" descr="ECG-CostOptimization-062.jpg"/>
          <p:cNvPicPr>
            <a:picLocks noChangeAspect="1"/>
          </p:cNvPicPr>
          <p:nvPr/>
        </p:nvPicPr>
        <p:blipFill>
          <a:blip r:embed="rId2"/>
          <a:stretch>
            <a:fillRect/>
          </a:stretch>
        </p:blipFill>
        <p:spPr>
          <a:xfrm>
            <a:off x="7735532" y="3683000"/>
            <a:ext cx="11950701" cy="6350000"/>
          </a:xfrm>
          <a:prstGeom prst="rect">
            <a:avLst/>
          </a:prstGeom>
          <a:ln w="12700">
            <a:miter lim="400000"/>
          </a:ln>
        </p:spPr>
      </p:pic>
    </p:spTree>
  </p:cSld>
  <p:clrMapOvr>
    <a:masterClrMapping/>
  </p:clrMapOvr>
  <p:transition spd="med"/>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6" name="Rectangle"/>
          <p:cNvSpPr/>
          <p:nvPr/>
        </p:nvSpPr>
        <p:spPr>
          <a:xfrm>
            <a:off x="3045042" y="951962"/>
            <a:ext cx="3302001" cy="11812076"/>
          </a:xfrm>
          <a:prstGeom prst="rect">
            <a:avLst/>
          </a:prstGeom>
          <a:solidFill>
            <a:srgbClr val="003462"/>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a:p>
        </p:txBody>
      </p:sp>
      <p:sp>
        <p:nvSpPr>
          <p:cNvPr id="967" name="ErgoCloud"/>
          <p:cNvSpPr txBox="1">
            <a:spLocks noGrp="1"/>
          </p:cNvSpPr>
          <p:nvPr>
            <p:ph type="title" idx="4294967295"/>
          </p:nvPr>
        </p:nvSpPr>
        <p:spPr>
          <a:xfrm>
            <a:off x="3048216" y="1145381"/>
            <a:ext cx="3302001" cy="1270001"/>
          </a:xfrm>
          <a:prstGeom prst="rect">
            <a:avLst/>
          </a:prstGeom>
        </p:spPr>
        <p:txBody>
          <a:bodyPr lIns="71437" tIns="71437" rIns="71437" bIns="71437" anchor="ctr"/>
          <a:lstStyle>
            <a:lvl1pPr defTabSz="2438339">
              <a:lnSpc>
                <a:spcPct val="80000"/>
              </a:lnSpc>
              <a:defRPr sz="3200" spc="-64">
                <a:solidFill>
                  <a:srgbClr val="FFFFFF"/>
                </a:solidFill>
                <a:latin typeface="Avenir Book"/>
                <a:ea typeface="Avenir Book"/>
                <a:cs typeface="Avenir Book"/>
                <a:sym typeface="Avenir Book"/>
              </a:defRPr>
            </a:lvl1pPr>
          </a:lstStyle>
          <a:p>
            <a:r>
              <a:t>ErgoCloud</a:t>
            </a:r>
          </a:p>
        </p:txBody>
      </p:sp>
      <p:sp>
        <p:nvSpPr>
          <p:cNvPr id="968" name="Rectangle"/>
          <p:cNvSpPr/>
          <p:nvPr/>
        </p:nvSpPr>
        <p:spPr>
          <a:xfrm>
            <a:off x="3937217" y="2413000"/>
            <a:ext cx="1524001" cy="63500"/>
          </a:xfrm>
          <a:prstGeom prst="rect">
            <a:avLst/>
          </a:prstGeom>
          <a:solidFill>
            <a:srgbClr val="04B4DB"/>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a:p>
        </p:txBody>
      </p:sp>
      <p:sp>
        <p:nvSpPr>
          <p:cNvPr id="969" name="“Elevate The Cloud Game” - Stoisavljević Aleksandar @ 2023"/>
          <p:cNvSpPr txBox="1"/>
          <p:nvPr/>
        </p:nvSpPr>
        <p:spPr>
          <a:xfrm>
            <a:off x="13525499" y="12321858"/>
            <a:ext cx="7785152" cy="5238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a:defRPr>
                <a:latin typeface="Avenir Book"/>
                <a:ea typeface="Avenir Book"/>
                <a:cs typeface="Avenir Book"/>
                <a:sym typeface="Avenir Book"/>
              </a:defRPr>
            </a:lvl1pPr>
          </a:lstStyle>
          <a:p>
            <a:r>
              <a:t>“Elevate The Cloud Game” - Stoisavljević Aleksandar @ 2023</a:t>
            </a:r>
          </a:p>
        </p:txBody>
      </p:sp>
      <p:sp>
        <p:nvSpPr>
          <p:cNvPr id="970" name="Category I…"/>
          <p:cNvSpPr txBox="1"/>
          <p:nvPr/>
        </p:nvSpPr>
        <p:spPr>
          <a:xfrm>
            <a:off x="3045042" y="2878432"/>
            <a:ext cx="3302001" cy="1270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normAutofit/>
          </a:bodyPr>
          <a:lstStyle/>
          <a:p>
            <a:pPr defTabSz="1926288">
              <a:lnSpc>
                <a:spcPct val="80000"/>
              </a:lnSpc>
              <a:defRPr sz="2528" spc="-50">
                <a:solidFill>
                  <a:srgbClr val="929292"/>
                </a:solidFill>
                <a:latin typeface="Avenir Heavy"/>
                <a:ea typeface="Avenir Heavy"/>
                <a:cs typeface="Avenir Heavy"/>
                <a:sym typeface="Avenir Heavy"/>
              </a:defRPr>
            </a:pPr>
            <a:r>
              <a:t>Category I </a:t>
            </a:r>
          </a:p>
          <a:p>
            <a:pPr defTabSz="1926288">
              <a:lnSpc>
                <a:spcPct val="80000"/>
              </a:lnSpc>
              <a:defRPr sz="2528" spc="-50">
                <a:solidFill>
                  <a:srgbClr val="929292"/>
                </a:solidFill>
                <a:latin typeface="Avenir Heavy"/>
                <a:ea typeface="Avenir Heavy"/>
                <a:cs typeface="Avenir Heavy"/>
                <a:sym typeface="Avenir Heavy"/>
              </a:defRPr>
            </a:pPr>
            <a:r>
              <a:t>“Low Hanging Fruits”</a:t>
            </a:r>
          </a:p>
        </p:txBody>
      </p:sp>
      <p:sp>
        <p:nvSpPr>
          <p:cNvPr id="971" name="Category II…"/>
          <p:cNvSpPr txBox="1"/>
          <p:nvPr/>
        </p:nvSpPr>
        <p:spPr>
          <a:xfrm>
            <a:off x="3045042" y="4611484"/>
            <a:ext cx="3302001" cy="1270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normAutofit/>
          </a:bodyPr>
          <a:lstStyle/>
          <a:p>
            <a:pPr defTabSz="2170121">
              <a:lnSpc>
                <a:spcPct val="80000"/>
              </a:lnSpc>
              <a:defRPr sz="2848" spc="-56">
                <a:solidFill>
                  <a:srgbClr val="FFFFFF"/>
                </a:solidFill>
                <a:latin typeface="Avenir Heavy"/>
                <a:ea typeface="Avenir Heavy"/>
                <a:cs typeface="Avenir Heavy"/>
                <a:sym typeface="Avenir Heavy"/>
              </a:defRPr>
            </a:pPr>
            <a:r>
              <a:t>Category II </a:t>
            </a:r>
          </a:p>
          <a:p>
            <a:pPr defTabSz="2170121">
              <a:lnSpc>
                <a:spcPct val="80000"/>
              </a:lnSpc>
              <a:defRPr sz="2848" spc="-56">
                <a:solidFill>
                  <a:srgbClr val="FFFFFF"/>
                </a:solidFill>
                <a:latin typeface="Avenir Heavy"/>
                <a:ea typeface="Avenir Heavy"/>
                <a:cs typeface="Avenir Heavy"/>
                <a:sym typeface="Avenir Heavy"/>
              </a:defRPr>
            </a:pPr>
            <a:r>
              <a:t>Project based tasks</a:t>
            </a:r>
          </a:p>
        </p:txBody>
      </p:sp>
      <p:sp>
        <p:nvSpPr>
          <p:cNvPr id="972" name="Project “Lima”"/>
          <p:cNvSpPr txBox="1"/>
          <p:nvPr/>
        </p:nvSpPr>
        <p:spPr>
          <a:xfrm>
            <a:off x="6802378" y="1448593"/>
            <a:ext cx="2752853" cy="6635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algn="l">
              <a:defRPr sz="3000">
                <a:solidFill>
                  <a:schemeClr val="accent1">
                    <a:hueOff val="114395"/>
                    <a:lumOff val="-24975"/>
                  </a:schemeClr>
                </a:solidFill>
                <a:latin typeface="Avenir Heavy"/>
                <a:ea typeface="Avenir Heavy"/>
                <a:cs typeface="Avenir Heavy"/>
                <a:sym typeface="Avenir Heavy"/>
              </a:defRPr>
            </a:lvl1pPr>
          </a:lstStyle>
          <a:p>
            <a:r>
              <a:t>Project “Lima”</a:t>
            </a:r>
          </a:p>
        </p:txBody>
      </p:sp>
      <p:pic>
        <p:nvPicPr>
          <p:cNvPr id="973" name="ECG-CostOptimization-065.png" descr="ECG-CostOptimization-065.png"/>
          <p:cNvPicPr>
            <a:picLocks noChangeAspect="1"/>
          </p:cNvPicPr>
          <p:nvPr/>
        </p:nvPicPr>
        <p:blipFill>
          <a:blip r:embed="rId2"/>
          <a:stretch>
            <a:fillRect/>
          </a:stretch>
        </p:blipFill>
        <p:spPr>
          <a:xfrm>
            <a:off x="6737147" y="2401735"/>
            <a:ext cx="14560570" cy="9707046"/>
          </a:xfrm>
          <a:prstGeom prst="rect">
            <a:avLst/>
          </a:prstGeom>
          <a:ln w="12700">
            <a:miter lim="400000"/>
          </a:ln>
        </p:spPr>
      </p:pic>
      <p:sp>
        <p:nvSpPr>
          <p:cNvPr id="974" name="Snapshot February 2023."/>
          <p:cNvSpPr txBox="1"/>
          <p:nvPr/>
        </p:nvSpPr>
        <p:spPr>
          <a:xfrm>
            <a:off x="16308783" y="1429543"/>
            <a:ext cx="4940529" cy="7016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a:defRPr sz="3200">
                <a:solidFill>
                  <a:schemeClr val="accent3">
                    <a:hueOff val="914338"/>
                    <a:satOff val="31515"/>
                    <a:lumOff val="-30790"/>
                  </a:schemeClr>
                </a:solidFill>
                <a:latin typeface="Avenir Heavy"/>
                <a:ea typeface="Avenir Heavy"/>
                <a:cs typeface="Avenir Heavy"/>
                <a:sym typeface="Avenir Heavy"/>
              </a:defRPr>
            </a:lvl1pPr>
          </a:lstStyle>
          <a:p>
            <a:r>
              <a:t>Snapshot February 2023.</a:t>
            </a:r>
          </a:p>
        </p:txBody>
      </p:sp>
    </p:spTree>
  </p:cSld>
  <p:clrMapOvr>
    <a:masterClrMapping/>
  </p:clrMapOvr>
  <p:transition spd="med"/>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6" name="Rectangle"/>
          <p:cNvSpPr/>
          <p:nvPr/>
        </p:nvSpPr>
        <p:spPr>
          <a:xfrm>
            <a:off x="3045042" y="951962"/>
            <a:ext cx="3302001" cy="11812076"/>
          </a:xfrm>
          <a:prstGeom prst="rect">
            <a:avLst/>
          </a:prstGeom>
          <a:solidFill>
            <a:srgbClr val="003462"/>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a:p>
        </p:txBody>
      </p:sp>
      <p:sp>
        <p:nvSpPr>
          <p:cNvPr id="977" name="ErgoCloud"/>
          <p:cNvSpPr txBox="1">
            <a:spLocks noGrp="1"/>
          </p:cNvSpPr>
          <p:nvPr>
            <p:ph type="title" idx="4294967295"/>
          </p:nvPr>
        </p:nvSpPr>
        <p:spPr>
          <a:xfrm>
            <a:off x="3048216" y="1145381"/>
            <a:ext cx="3302001" cy="1270001"/>
          </a:xfrm>
          <a:prstGeom prst="rect">
            <a:avLst/>
          </a:prstGeom>
        </p:spPr>
        <p:txBody>
          <a:bodyPr lIns="71437" tIns="71437" rIns="71437" bIns="71437" anchor="ctr"/>
          <a:lstStyle>
            <a:lvl1pPr defTabSz="2438339">
              <a:lnSpc>
                <a:spcPct val="80000"/>
              </a:lnSpc>
              <a:defRPr sz="3200" spc="-64">
                <a:solidFill>
                  <a:srgbClr val="FFFFFF"/>
                </a:solidFill>
                <a:latin typeface="Avenir Book"/>
                <a:ea typeface="Avenir Book"/>
                <a:cs typeface="Avenir Book"/>
                <a:sym typeface="Avenir Book"/>
              </a:defRPr>
            </a:lvl1pPr>
          </a:lstStyle>
          <a:p>
            <a:r>
              <a:t>ErgoCloud</a:t>
            </a:r>
          </a:p>
        </p:txBody>
      </p:sp>
      <p:sp>
        <p:nvSpPr>
          <p:cNvPr id="978" name="Rectangle"/>
          <p:cNvSpPr/>
          <p:nvPr/>
        </p:nvSpPr>
        <p:spPr>
          <a:xfrm>
            <a:off x="3937217" y="2413000"/>
            <a:ext cx="1524001" cy="63500"/>
          </a:xfrm>
          <a:prstGeom prst="rect">
            <a:avLst/>
          </a:prstGeom>
          <a:solidFill>
            <a:srgbClr val="04B4DB"/>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a:p>
        </p:txBody>
      </p:sp>
      <p:sp>
        <p:nvSpPr>
          <p:cNvPr id="979" name="“Elevate The Cloud Game” - Stoisavljević Aleksandar @ 2023"/>
          <p:cNvSpPr txBox="1"/>
          <p:nvPr/>
        </p:nvSpPr>
        <p:spPr>
          <a:xfrm>
            <a:off x="13525499" y="12321858"/>
            <a:ext cx="7785152" cy="5238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a:defRPr>
                <a:latin typeface="Avenir Book"/>
                <a:ea typeface="Avenir Book"/>
                <a:cs typeface="Avenir Book"/>
                <a:sym typeface="Avenir Book"/>
              </a:defRPr>
            </a:lvl1pPr>
          </a:lstStyle>
          <a:p>
            <a:r>
              <a:t>“Elevate The Cloud Game” - Stoisavljević Aleksandar @ 2023</a:t>
            </a:r>
          </a:p>
        </p:txBody>
      </p:sp>
      <p:sp>
        <p:nvSpPr>
          <p:cNvPr id="980" name="Category I…"/>
          <p:cNvSpPr txBox="1"/>
          <p:nvPr/>
        </p:nvSpPr>
        <p:spPr>
          <a:xfrm>
            <a:off x="3045042" y="2878432"/>
            <a:ext cx="3302001" cy="1270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normAutofit/>
          </a:bodyPr>
          <a:lstStyle/>
          <a:p>
            <a:pPr defTabSz="1926288">
              <a:lnSpc>
                <a:spcPct val="80000"/>
              </a:lnSpc>
              <a:defRPr sz="2528" spc="-50">
                <a:solidFill>
                  <a:srgbClr val="929292"/>
                </a:solidFill>
                <a:latin typeface="Avenir Heavy"/>
                <a:ea typeface="Avenir Heavy"/>
                <a:cs typeface="Avenir Heavy"/>
                <a:sym typeface="Avenir Heavy"/>
              </a:defRPr>
            </a:pPr>
            <a:r>
              <a:t>Category I </a:t>
            </a:r>
          </a:p>
          <a:p>
            <a:pPr defTabSz="1926288">
              <a:lnSpc>
                <a:spcPct val="80000"/>
              </a:lnSpc>
              <a:defRPr sz="2528" spc="-50">
                <a:solidFill>
                  <a:srgbClr val="929292"/>
                </a:solidFill>
                <a:latin typeface="Avenir Heavy"/>
                <a:ea typeface="Avenir Heavy"/>
                <a:cs typeface="Avenir Heavy"/>
                <a:sym typeface="Avenir Heavy"/>
              </a:defRPr>
            </a:pPr>
            <a:r>
              <a:t>“Low Hanging Fruits”</a:t>
            </a:r>
          </a:p>
        </p:txBody>
      </p:sp>
      <p:sp>
        <p:nvSpPr>
          <p:cNvPr id="981" name="Category II…"/>
          <p:cNvSpPr txBox="1"/>
          <p:nvPr/>
        </p:nvSpPr>
        <p:spPr>
          <a:xfrm>
            <a:off x="3045042" y="4611484"/>
            <a:ext cx="3302001" cy="1270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normAutofit/>
          </a:bodyPr>
          <a:lstStyle/>
          <a:p>
            <a:pPr defTabSz="2170121">
              <a:lnSpc>
                <a:spcPct val="80000"/>
              </a:lnSpc>
              <a:defRPr sz="2848" spc="-56">
                <a:solidFill>
                  <a:srgbClr val="FFFFFF"/>
                </a:solidFill>
                <a:latin typeface="Avenir Heavy"/>
                <a:ea typeface="Avenir Heavy"/>
                <a:cs typeface="Avenir Heavy"/>
                <a:sym typeface="Avenir Heavy"/>
              </a:defRPr>
            </a:pPr>
            <a:r>
              <a:t>Category II </a:t>
            </a:r>
          </a:p>
          <a:p>
            <a:pPr defTabSz="2170121">
              <a:lnSpc>
                <a:spcPct val="80000"/>
              </a:lnSpc>
              <a:defRPr sz="2848" spc="-56">
                <a:solidFill>
                  <a:srgbClr val="FFFFFF"/>
                </a:solidFill>
                <a:latin typeface="Avenir Heavy"/>
                <a:ea typeface="Avenir Heavy"/>
                <a:cs typeface="Avenir Heavy"/>
                <a:sym typeface="Avenir Heavy"/>
              </a:defRPr>
            </a:pPr>
            <a:r>
              <a:t>Project based tasks</a:t>
            </a:r>
          </a:p>
        </p:txBody>
      </p:sp>
      <p:sp>
        <p:nvSpPr>
          <p:cNvPr id="982" name="Project “Lima”"/>
          <p:cNvSpPr txBox="1"/>
          <p:nvPr/>
        </p:nvSpPr>
        <p:spPr>
          <a:xfrm>
            <a:off x="6802378" y="1448593"/>
            <a:ext cx="2752853" cy="6635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algn="l">
              <a:defRPr sz="3000">
                <a:solidFill>
                  <a:schemeClr val="accent1">
                    <a:hueOff val="114395"/>
                    <a:lumOff val="-24975"/>
                  </a:schemeClr>
                </a:solidFill>
                <a:latin typeface="Avenir Heavy"/>
                <a:ea typeface="Avenir Heavy"/>
                <a:cs typeface="Avenir Heavy"/>
                <a:sym typeface="Avenir Heavy"/>
              </a:defRPr>
            </a:lvl1pPr>
          </a:lstStyle>
          <a:p>
            <a:r>
              <a:t>Project “Lima”</a:t>
            </a:r>
          </a:p>
        </p:txBody>
      </p:sp>
      <p:sp>
        <p:nvSpPr>
          <p:cNvPr id="983" name="Snapshot February 2023."/>
          <p:cNvSpPr txBox="1"/>
          <p:nvPr/>
        </p:nvSpPr>
        <p:spPr>
          <a:xfrm>
            <a:off x="16308783" y="1429543"/>
            <a:ext cx="4940529" cy="7016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a:defRPr sz="3200">
                <a:solidFill>
                  <a:schemeClr val="accent3">
                    <a:hueOff val="914338"/>
                    <a:satOff val="31515"/>
                    <a:lumOff val="-30790"/>
                  </a:schemeClr>
                </a:solidFill>
                <a:latin typeface="Avenir Heavy"/>
                <a:ea typeface="Avenir Heavy"/>
                <a:cs typeface="Avenir Heavy"/>
                <a:sym typeface="Avenir Heavy"/>
              </a:defRPr>
            </a:lvl1pPr>
          </a:lstStyle>
          <a:p>
            <a:r>
              <a:t>Snapshot February 2023.</a:t>
            </a:r>
          </a:p>
        </p:txBody>
      </p:sp>
      <p:pic>
        <p:nvPicPr>
          <p:cNvPr id="984" name="ECG-CostOptimization-066.png" descr="ECG-CostOptimization-066.png"/>
          <p:cNvPicPr>
            <a:picLocks noChangeAspect="1"/>
          </p:cNvPicPr>
          <p:nvPr/>
        </p:nvPicPr>
        <p:blipFill>
          <a:blip r:embed="rId2"/>
          <a:stretch>
            <a:fillRect/>
          </a:stretch>
        </p:blipFill>
        <p:spPr>
          <a:xfrm>
            <a:off x="6731000" y="2347334"/>
            <a:ext cx="14566900" cy="9758410"/>
          </a:xfrm>
          <a:prstGeom prst="rect">
            <a:avLst/>
          </a:prstGeom>
          <a:ln w="12700">
            <a:miter lim="400000"/>
          </a:ln>
        </p:spPr>
      </p:pic>
    </p:spTree>
  </p:cSld>
  <p:clrMapOvr>
    <a:masterClrMapping/>
  </p:clrMapOvr>
  <p:transition spd="med"/>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6" name="Rectangle"/>
          <p:cNvSpPr/>
          <p:nvPr/>
        </p:nvSpPr>
        <p:spPr>
          <a:xfrm>
            <a:off x="3045042" y="951962"/>
            <a:ext cx="3302001" cy="11812076"/>
          </a:xfrm>
          <a:prstGeom prst="rect">
            <a:avLst/>
          </a:prstGeom>
          <a:solidFill>
            <a:srgbClr val="003462"/>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a:p>
        </p:txBody>
      </p:sp>
      <p:sp>
        <p:nvSpPr>
          <p:cNvPr id="987" name="ErgoCloud"/>
          <p:cNvSpPr txBox="1">
            <a:spLocks noGrp="1"/>
          </p:cNvSpPr>
          <p:nvPr>
            <p:ph type="title" idx="4294967295"/>
          </p:nvPr>
        </p:nvSpPr>
        <p:spPr>
          <a:xfrm>
            <a:off x="3048216" y="1145381"/>
            <a:ext cx="3302001" cy="1270001"/>
          </a:xfrm>
          <a:prstGeom prst="rect">
            <a:avLst/>
          </a:prstGeom>
        </p:spPr>
        <p:txBody>
          <a:bodyPr lIns="71437" tIns="71437" rIns="71437" bIns="71437" anchor="ctr"/>
          <a:lstStyle>
            <a:lvl1pPr defTabSz="2438339">
              <a:lnSpc>
                <a:spcPct val="80000"/>
              </a:lnSpc>
              <a:defRPr sz="3200" spc="-64">
                <a:solidFill>
                  <a:srgbClr val="FFFFFF"/>
                </a:solidFill>
                <a:latin typeface="Avenir Book"/>
                <a:ea typeface="Avenir Book"/>
                <a:cs typeface="Avenir Book"/>
                <a:sym typeface="Avenir Book"/>
              </a:defRPr>
            </a:lvl1pPr>
          </a:lstStyle>
          <a:p>
            <a:r>
              <a:t>ErgoCloud</a:t>
            </a:r>
          </a:p>
        </p:txBody>
      </p:sp>
      <p:sp>
        <p:nvSpPr>
          <p:cNvPr id="988" name="Rectangle"/>
          <p:cNvSpPr/>
          <p:nvPr/>
        </p:nvSpPr>
        <p:spPr>
          <a:xfrm>
            <a:off x="3937217" y="2413000"/>
            <a:ext cx="1524001" cy="63500"/>
          </a:xfrm>
          <a:prstGeom prst="rect">
            <a:avLst/>
          </a:prstGeom>
          <a:solidFill>
            <a:srgbClr val="04B4DB"/>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a:p>
        </p:txBody>
      </p:sp>
      <p:sp>
        <p:nvSpPr>
          <p:cNvPr id="989" name="“Elevate The Cloud Game” - Stoisavljević Aleksandar @ 2023"/>
          <p:cNvSpPr txBox="1"/>
          <p:nvPr/>
        </p:nvSpPr>
        <p:spPr>
          <a:xfrm>
            <a:off x="13525499" y="12321858"/>
            <a:ext cx="7785152" cy="5238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a:defRPr>
                <a:latin typeface="Avenir Book"/>
                <a:ea typeface="Avenir Book"/>
                <a:cs typeface="Avenir Book"/>
                <a:sym typeface="Avenir Book"/>
              </a:defRPr>
            </a:lvl1pPr>
          </a:lstStyle>
          <a:p>
            <a:r>
              <a:t>“Elevate The Cloud Game” - Stoisavljević Aleksandar @ 2023</a:t>
            </a:r>
          </a:p>
        </p:txBody>
      </p:sp>
      <p:sp>
        <p:nvSpPr>
          <p:cNvPr id="990" name="Category I…"/>
          <p:cNvSpPr txBox="1"/>
          <p:nvPr/>
        </p:nvSpPr>
        <p:spPr>
          <a:xfrm>
            <a:off x="3045042" y="2878432"/>
            <a:ext cx="3302001" cy="1270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normAutofit/>
          </a:bodyPr>
          <a:lstStyle/>
          <a:p>
            <a:pPr defTabSz="1926288">
              <a:lnSpc>
                <a:spcPct val="80000"/>
              </a:lnSpc>
              <a:defRPr sz="2528" spc="-50">
                <a:solidFill>
                  <a:srgbClr val="929292"/>
                </a:solidFill>
                <a:latin typeface="Avenir Heavy"/>
                <a:ea typeface="Avenir Heavy"/>
                <a:cs typeface="Avenir Heavy"/>
                <a:sym typeface="Avenir Heavy"/>
              </a:defRPr>
            </a:pPr>
            <a:r>
              <a:t>Category I </a:t>
            </a:r>
          </a:p>
          <a:p>
            <a:pPr defTabSz="1926288">
              <a:lnSpc>
                <a:spcPct val="80000"/>
              </a:lnSpc>
              <a:defRPr sz="2528" spc="-50">
                <a:solidFill>
                  <a:srgbClr val="929292"/>
                </a:solidFill>
                <a:latin typeface="Avenir Heavy"/>
                <a:ea typeface="Avenir Heavy"/>
                <a:cs typeface="Avenir Heavy"/>
                <a:sym typeface="Avenir Heavy"/>
              </a:defRPr>
            </a:pPr>
            <a:r>
              <a:t>“Low Hanging Fruits”</a:t>
            </a:r>
          </a:p>
        </p:txBody>
      </p:sp>
      <p:sp>
        <p:nvSpPr>
          <p:cNvPr id="991" name="Category II…"/>
          <p:cNvSpPr txBox="1"/>
          <p:nvPr/>
        </p:nvSpPr>
        <p:spPr>
          <a:xfrm>
            <a:off x="3045042" y="4611484"/>
            <a:ext cx="3302001" cy="1270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normAutofit/>
          </a:bodyPr>
          <a:lstStyle/>
          <a:p>
            <a:pPr defTabSz="2170121">
              <a:lnSpc>
                <a:spcPct val="80000"/>
              </a:lnSpc>
              <a:defRPr sz="2848" spc="-56">
                <a:solidFill>
                  <a:srgbClr val="FFFFFF"/>
                </a:solidFill>
                <a:latin typeface="Avenir Heavy"/>
                <a:ea typeface="Avenir Heavy"/>
                <a:cs typeface="Avenir Heavy"/>
                <a:sym typeface="Avenir Heavy"/>
              </a:defRPr>
            </a:pPr>
            <a:r>
              <a:t>Category II </a:t>
            </a:r>
          </a:p>
          <a:p>
            <a:pPr defTabSz="2170121">
              <a:lnSpc>
                <a:spcPct val="80000"/>
              </a:lnSpc>
              <a:defRPr sz="2848" spc="-56">
                <a:solidFill>
                  <a:srgbClr val="FFFFFF"/>
                </a:solidFill>
                <a:latin typeface="Avenir Heavy"/>
                <a:ea typeface="Avenir Heavy"/>
                <a:cs typeface="Avenir Heavy"/>
                <a:sym typeface="Avenir Heavy"/>
              </a:defRPr>
            </a:pPr>
            <a:r>
              <a:t>Project based tasks</a:t>
            </a:r>
          </a:p>
        </p:txBody>
      </p:sp>
      <p:sp>
        <p:nvSpPr>
          <p:cNvPr id="992" name="Project “Lima”"/>
          <p:cNvSpPr txBox="1"/>
          <p:nvPr/>
        </p:nvSpPr>
        <p:spPr>
          <a:xfrm>
            <a:off x="6802378" y="1448593"/>
            <a:ext cx="2752853" cy="6635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algn="l">
              <a:defRPr sz="3000">
                <a:solidFill>
                  <a:schemeClr val="accent1">
                    <a:hueOff val="114395"/>
                    <a:lumOff val="-24975"/>
                  </a:schemeClr>
                </a:solidFill>
                <a:latin typeface="Avenir Heavy"/>
                <a:ea typeface="Avenir Heavy"/>
                <a:cs typeface="Avenir Heavy"/>
                <a:sym typeface="Avenir Heavy"/>
              </a:defRPr>
            </a:lvl1pPr>
          </a:lstStyle>
          <a:p>
            <a:r>
              <a:t>Project “Lima”</a:t>
            </a:r>
          </a:p>
        </p:txBody>
      </p:sp>
      <p:pic>
        <p:nvPicPr>
          <p:cNvPr id="993" name="ECG-CostOptimization-067.png" descr="ECG-CostOptimization-067.png"/>
          <p:cNvPicPr>
            <a:picLocks noChangeAspect="1"/>
          </p:cNvPicPr>
          <p:nvPr/>
        </p:nvPicPr>
        <p:blipFill>
          <a:blip r:embed="rId2"/>
          <a:stretch>
            <a:fillRect/>
          </a:stretch>
        </p:blipFill>
        <p:spPr>
          <a:xfrm>
            <a:off x="6696062" y="4203700"/>
            <a:ext cx="14986001" cy="5308600"/>
          </a:xfrm>
          <a:prstGeom prst="rect">
            <a:avLst/>
          </a:prstGeom>
          <a:ln w="12700">
            <a:miter lim="400000"/>
          </a:ln>
        </p:spPr>
      </p:pic>
    </p:spTree>
  </p:cSld>
  <p:clrMapOvr>
    <a:masterClrMapping/>
  </p:clrMapOvr>
  <p:transition spd="med"/>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5" name="Rectangle"/>
          <p:cNvSpPr/>
          <p:nvPr/>
        </p:nvSpPr>
        <p:spPr>
          <a:xfrm>
            <a:off x="3045042" y="951962"/>
            <a:ext cx="3302001" cy="11812076"/>
          </a:xfrm>
          <a:prstGeom prst="rect">
            <a:avLst/>
          </a:prstGeom>
          <a:solidFill>
            <a:srgbClr val="003462"/>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a:p>
        </p:txBody>
      </p:sp>
      <p:sp>
        <p:nvSpPr>
          <p:cNvPr id="996" name="ErgoCloud"/>
          <p:cNvSpPr txBox="1">
            <a:spLocks noGrp="1"/>
          </p:cNvSpPr>
          <p:nvPr>
            <p:ph type="title" idx="4294967295"/>
          </p:nvPr>
        </p:nvSpPr>
        <p:spPr>
          <a:xfrm>
            <a:off x="3048216" y="1145381"/>
            <a:ext cx="3302001" cy="1270001"/>
          </a:xfrm>
          <a:prstGeom prst="rect">
            <a:avLst/>
          </a:prstGeom>
        </p:spPr>
        <p:txBody>
          <a:bodyPr lIns="71437" tIns="71437" rIns="71437" bIns="71437" anchor="ctr"/>
          <a:lstStyle>
            <a:lvl1pPr defTabSz="2438339">
              <a:lnSpc>
                <a:spcPct val="80000"/>
              </a:lnSpc>
              <a:defRPr sz="3200" spc="-64">
                <a:solidFill>
                  <a:srgbClr val="FFFFFF"/>
                </a:solidFill>
                <a:latin typeface="Avenir Book"/>
                <a:ea typeface="Avenir Book"/>
                <a:cs typeface="Avenir Book"/>
                <a:sym typeface="Avenir Book"/>
              </a:defRPr>
            </a:lvl1pPr>
          </a:lstStyle>
          <a:p>
            <a:r>
              <a:t>ErgoCloud</a:t>
            </a:r>
          </a:p>
        </p:txBody>
      </p:sp>
      <p:sp>
        <p:nvSpPr>
          <p:cNvPr id="997" name="Rectangle"/>
          <p:cNvSpPr/>
          <p:nvPr/>
        </p:nvSpPr>
        <p:spPr>
          <a:xfrm>
            <a:off x="3937217" y="2413000"/>
            <a:ext cx="1524001" cy="63500"/>
          </a:xfrm>
          <a:prstGeom prst="rect">
            <a:avLst/>
          </a:prstGeom>
          <a:solidFill>
            <a:srgbClr val="04B4DB"/>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a:p>
        </p:txBody>
      </p:sp>
      <p:sp>
        <p:nvSpPr>
          <p:cNvPr id="998" name="“Elevate The Cloud Game” - Stoisavljević Aleksandar @ 2023"/>
          <p:cNvSpPr txBox="1"/>
          <p:nvPr/>
        </p:nvSpPr>
        <p:spPr>
          <a:xfrm>
            <a:off x="13525499" y="12321858"/>
            <a:ext cx="7785152" cy="5238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a:defRPr>
                <a:latin typeface="Avenir Book"/>
                <a:ea typeface="Avenir Book"/>
                <a:cs typeface="Avenir Book"/>
                <a:sym typeface="Avenir Book"/>
              </a:defRPr>
            </a:lvl1pPr>
          </a:lstStyle>
          <a:p>
            <a:r>
              <a:t>“Elevate The Cloud Game” - Stoisavljević Aleksandar @ 2023</a:t>
            </a:r>
          </a:p>
        </p:txBody>
      </p:sp>
      <p:sp>
        <p:nvSpPr>
          <p:cNvPr id="999" name="Category I…"/>
          <p:cNvSpPr txBox="1"/>
          <p:nvPr/>
        </p:nvSpPr>
        <p:spPr>
          <a:xfrm>
            <a:off x="3045042" y="2878432"/>
            <a:ext cx="3302001" cy="1270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normAutofit/>
          </a:bodyPr>
          <a:lstStyle/>
          <a:p>
            <a:pPr defTabSz="1926288">
              <a:lnSpc>
                <a:spcPct val="80000"/>
              </a:lnSpc>
              <a:defRPr sz="2528" spc="-50">
                <a:solidFill>
                  <a:srgbClr val="929292"/>
                </a:solidFill>
                <a:latin typeface="Avenir Heavy"/>
                <a:ea typeface="Avenir Heavy"/>
                <a:cs typeface="Avenir Heavy"/>
                <a:sym typeface="Avenir Heavy"/>
              </a:defRPr>
            </a:pPr>
            <a:r>
              <a:t>Category I </a:t>
            </a:r>
          </a:p>
          <a:p>
            <a:pPr defTabSz="1926288">
              <a:lnSpc>
                <a:spcPct val="80000"/>
              </a:lnSpc>
              <a:defRPr sz="2528" spc="-50">
                <a:solidFill>
                  <a:srgbClr val="929292"/>
                </a:solidFill>
                <a:latin typeface="Avenir Heavy"/>
                <a:ea typeface="Avenir Heavy"/>
                <a:cs typeface="Avenir Heavy"/>
                <a:sym typeface="Avenir Heavy"/>
              </a:defRPr>
            </a:pPr>
            <a:r>
              <a:t>“Low Hanging Fruits”</a:t>
            </a:r>
          </a:p>
        </p:txBody>
      </p:sp>
      <p:sp>
        <p:nvSpPr>
          <p:cNvPr id="1000" name="Category II…"/>
          <p:cNvSpPr txBox="1"/>
          <p:nvPr/>
        </p:nvSpPr>
        <p:spPr>
          <a:xfrm>
            <a:off x="3045042" y="4611484"/>
            <a:ext cx="3302001" cy="1270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normAutofit/>
          </a:bodyPr>
          <a:lstStyle/>
          <a:p>
            <a:pPr defTabSz="2170121">
              <a:lnSpc>
                <a:spcPct val="80000"/>
              </a:lnSpc>
              <a:defRPr sz="2848" spc="-56">
                <a:solidFill>
                  <a:srgbClr val="FFFFFF"/>
                </a:solidFill>
                <a:latin typeface="Avenir Heavy"/>
                <a:ea typeface="Avenir Heavy"/>
                <a:cs typeface="Avenir Heavy"/>
                <a:sym typeface="Avenir Heavy"/>
              </a:defRPr>
            </a:pPr>
            <a:r>
              <a:t>Category II </a:t>
            </a:r>
          </a:p>
          <a:p>
            <a:pPr defTabSz="2170121">
              <a:lnSpc>
                <a:spcPct val="80000"/>
              </a:lnSpc>
              <a:defRPr sz="2848" spc="-56">
                <a:solidFill>
                  <a:srgbClr val="FFFFFF"/>
                </a:solidFill>
                <a:latin typeface="Avenir Heavy"/>
                <a:ea typeface="Avenir Heavy"/>
                <a:cs typeface="Avenir Heavy"/>
                <a:sym typeface="Avenir Heavy"/>
              </a:defRPr>
            </a:pPr>
            <a:r>
              <a:t>Project based tasks</a:t>
            </a:r>
          </a:p>
        </p:txBody>
      </p:sp>
      <p:sp>
        <p:nvSpPr>
          <p:cNvPr id="1001" name="Project “Lima”"/>
          <p:cNvSpPr txBox="1"/>
          <p:nvPr/>
        </p:nvSpPr>
        <p:spPr>
          <a:xfrm>
            <a:off x="6802378" y="1448593"/>
            <a:ext cx="2752853" cy="6635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algn="l">
              <a:defRPr sz="3000">
                <a:solidFill>
                  <a:schemeClr val="accent1">
                    <a:hueOff val="114395"/>
                    <a:lumOff val="-24975"/>
                  </a:schemeClr>
                </a:solidFill>
                <a:latin typeface="Avenir Heavy"/>
                <a:ea typeface="Avenir Heavy"/>
                <a:cs typeface="Avenir Heavy"/>
                <a:sym typeface="Avenir Heavy"/>
              </a:defRPr>
            </a:lvl1pPr>
          </a:lstStyle>
          <a:p>
            <a:r>
              <a:t>Project “Lima”</a:t>
            </a:r>
          </a:p>
        </p:txBody>
      </p:sp>
      <p:sp>
        <p:nvSpPr>
          <p:cNvPr id="1002" name="AWS S3 Standard - $ 0,023 / GB / month"/>
          <p:cNvSpPr txBox="1"/>
          <p:nvPr/>
        </p:nvSpPr>
        <p:spPr>
          <a:xfrm>
            <a:off x="7363331" y="2544823"/>
            <a:ext cx="13525063" cy="5619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spAutoFit/>
          </a:bodyPr>
          <a:lstStyle>
            <a:lvl1pPr algn="l">
              <a:defRPr sz="2400">
                <a:solidFill>
                  <a:schemeClr val="accent1">
                    <a:hueOff val="114395"/>
                    <a:lumOff val="-24975"/>
                  </a:schemeClr>
                </a:solidFill>
                <a:latin typeface="Avenir Heavy"/>
                <a:ea typeface="Avenir Heavy"/>
                <a:cs typeface="Avenir Heavy"/>
                <a:sym typeface="Avenir Heavy"/>
              </a:defRPr>
            </a:lvl1pPr>
          </a:lstStyle>
          <a:p>
            <a:r>
              <a:t>AWS S3 Standard - $ 0,023 / GB / month</a:t>
            </a:r>
          </a:p>
        </p:txBody>
      </p:sp>
      <p:sp>
        <p:nvSpPr>
          <p:cNvPr id="1003" name="VS."/>
          <p:cNvSpPr txBox="1"/>
          <p:nvPr/>
        </p:nvSpPr>
        <p:spPr>
          <a:xfrm>
            <a:off x="13579596" y="5174558"/>
            <a:ext cx="1092531" cy="9810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a:defRPr sz="4800">
                <a:solidFill>
                  <a:schemeClr val="accent5">
                    <a:hueOff val="-82419"/>
                    <a:satOff val="-9513"/>
                    <a:lumOff val="-16343"/>
                  </a:schemeClr>
                </a:solidFill>
                <a:latin typeface="Avenir Heavy"/>
                <a:ea typeface="Avenir Heavy"/>
                <a:cs typeface="Avenir Heavy"/>
                <a:sym typeface="Avenir Heavy"/>
              </a:defRPr>
            </a:lvl1pPr>
          </a:lstStyle>
          <a:p>
            <a:r>
              <a:t>VS.</a:t>
            </a:r>
          </a:p>
        </p:txBody>
      </p:sp>
      <p:sp>
        <p:nvSpPr>
          <p:cNvPr id="1004" name="AWS S3 INT Tiering"/>
          <p:cNvSpPr txBox="1"/>
          <p:nvPr/>
        </p:nvSpPr>
        <p:spPr>
          <a:xfrm>
            <a:off x="7298497" y="7379124"/>
            <a:ext cx="13525063" cy="5619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spAutoFit/>
          </a:bodyPr>
          <a:lstStyle>
            <a:lvl1pPr algn="r">
              <a:defRPr sz="2400">
                <a:solidFill>
                  <a:schemeClr val="accent1">
                    <a:hueOff val="114395"/>
                    <a:lumOff val="-24975"/>
                  </a:schemeClr>
                </a:solidFill>
                <a:latin typeface="Avenir Heavy"/>
                <a:ea typeface="Avenir Heavy"/>
                <a:cs typeface="Avenir Heavy"/>
                <a:sym typeface="Avenir Heavy"/>
              </a:defRPr>
            </a:lvl1pPr>
          </a:lstStyle>
          <a:p>
            <a:r>
              <a:t>AWS S3 INT Tiering</a:t>
            </a:r>
          </a:p>
        </p:txBody>
      </p:sp>
      <p:sp>
        <p:nvSpPr>
          <p:cNvPr id="1005" name="AWS S3 INT Tiering - Frequent Access Tier - $ 0,023 / GB / month"/>
          <p:cNvSpPr txBox="1"/>
          <p:nvPr/>
        </p:nvSpPr>
        <p:spPr>
          <a:xfrm>
            <a:off x="7428165" y="8223393"/>
            <a:ext cx="13525064" cy="5619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spAutoFit/>
          </a:bodyPr>
          <a:lstStyle>
            <a:lvl1pPr algn="r">
              <a:defRPr sz="2400">
                <a:solidFill>
                  <a:schemeClr val="accent1">
                    <a:hueOff val="114395"/>
                    <a:lumOff val="-24975"/>
                  </a:schemeClr>
                </a:solidFill>
                <a:latin typeface="Avenir Heavy"/>
                <a:ea typeface="Avenir Heavy"/>
                <a:cs typeface="Avenir Heavy"/>
                <a:sym typeface="Avenir Heavy"/>
              </a:defRPr>
            </a:lvl1pPr>
          </a:lstStyle>
          <a:p>
            <a:r>
              <a:t>AWS S3 INT Tiering - Frequent Access Tier - $ 0,023 / GB / month</a:t>
            </a:r>
          </a:p>
        </p:txBody>
      </p:sp>
      <p:sp>
        <p:nvSpPr>
          <p:cNvPr id="1006" name="AWS S3 INT Tiering - Infrequent Access Tier - $ 0,0125 / GB / month"/>
          <p:cNvSpPr txBox="1"/>
          <p:nvPr/>
        </p:nvSpPr>
        <p:spPr>
          <a:xfrm>
            <a:off x="7425497" y="8875953"/>
            <a:ext cx="13525063" cy="5619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spAutoFit/>
          </a:bodyPr>
          <a:lstStyle>
            <a:lvl1pPr algn="r">
              <a:defRPr sz="2400">
                <a:solidFill>
                  <a:schemeClr val="accent1">
                    <a:hueOff val="114395"/>
                    <a:lumOff val="-24975"/>
                  </a:schemeClr>
                </a:solidFill>
                <a:latin typeface="Avenir Heavy"/>
                <a:ea typeface="Avenir Heavy"/>
                <a:cs typeface="Avenir Heavy"/>
                <a:sym typeface="Avenir Heavy"/>
              </a:defRPr>
            </a:lvl1pPr>
          </a:lstStyle>
          <a:p>
            <a:r>
              <a:t>AWS S3 INT Tiering - Infrequent Access Tier - $ 0,0125 / GB / month</a:t>
            </a:r>
          </a:p>
        </p:txBody>
      </p:sp>
      <p:sp>
        <p:nvSpPr>
          <p:cNvPr id="1007" name="AWS S3 INT Tiering - Archive Instant Access Tier - $ 0,004 / GB / month"/>
          <p:cNvSpPr txBox="1"/>
          <p:nvPr/>
        </p:nvSpPr>
        <p:spPr>
          <a:xfrm>
            <a:off x="7425497" y="9528512"/>
            <a:ext cx="13525063" cy="5619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spAutoFit/>
          </a:bodyPr>
          <a:lstStyle>
            <a:lvl1pPr algn="r">
              <a:defRPr sz="2400">
                <a:solidFill>
                  <a:schemeClr val="accent1">
                    <a:hueOff val="114395"/>
                    <a:lumOff val="-24975"/>
                  </a:schemeClr>
                </a:solidFill>
                <a:latin typeface="Avenir Heavy"/>
                <a:ea typeface="Avenir Heavy"/>
                <a:cs typeface="Avenir Heavy"/>
                <a:sym typeface="Avenir Heavy"/>
              </a:defRPr>
            </a:lvl1pPr>
          </a:lstStyle>
          <a:p>
            <a:r>
              <a:t>AWS S3 INT Tiering - Archive Instant Access Tier - $ 0,004 / GB / month</a:t>
            </a:r>
          </a:p>
        </p:txBody>
      </p:sp>
      <p:sp>
        <p:nvSpPr>
          <p:cNvPr id="1008" name="~ 1.250.000 GB x $ 0,023 GB/month = 28.750 $/month"/>
          <p:cNvSpPr txBox="1"/>
          <p:nvPr/>
        </p:nvSpPr>
        <p:spPr>
          <a:xfrm>
            <a:off x="7260425" y="3181644"/>
            <a:ext cx="10189211" cy="6635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algn="l">
              <a:defRPr sz="3000">
                <a:solidFill>
                  <a:schemeClr val="accent5">
                    <a:lumOff val="-29866"/>
                  </a:schemeClr>
                </a:solidFill>
                <a:latin typeface="Avenir Heavy"/>
                <a:ea typeface="Avenir Heavy"/>
                <a:cs typeface="Avenir Heavy"/>
                <a:sym typeface="Avenir Heavy"/>
              </a:defRPr>
            </a:lvl1pPr>
          </a:lstStyle>
          <a:p>
            <a:r>
              <a:t>~ 1.250.000 GB x $ 0,023 GB/month = 28.750 $/month </a:t>
            </a:r>
          </a:p>
        </p:txBody>
      </p:sp>
    </p:spTree>
  </p:cSld>
  <p:clrMapOvr>
    <a:masterClrMapping/>
  </p:clrMapOvr>
  <p:transition spd="med"/>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0" name="Rectangle"/>
          <p:cNvSpPr/>
          <p:nvPr/>
        </p:nvSpPr>
        <p:spPr>
          <a:xfrm>
            <a:off x="3045042" y="951962"/>
            <a:ext cx="3302001" cy="11812076"/>
          </a:xfrm>
          <a:prstGeom prst="rect">
            <a:avLst/>
          </a:prstGeom>
          <a:solidFill>
            <a:srgbClr val="003462"/>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a:p>
        </p:txBody>
      </p:sp>
      <p:sp>
        <p:nvSpPr>
          <p:cNvPr id="1011" name="ErgoCloud"/>
          <p:cNvSpPr txBox="1">
            <a:spLocks noGrp="1"/>
          </p:cNvSpPr>
          <p:nvPr>
            <p:ph type="title" idx="4294967295"/>
          </p:nvPr>
        </p:nvSpPr>
        <p:spPr>
          <a:xfrm>
            <a:off x="3048216" y="1145381"/>
            <a:ext cx="3302001" cy="1270001"/>
          </a:xfrm>
          <a:prstGeom prst="rect">
            <a:avLst/>
          </a:prstGeom>
        </p:spPr>
        <p:txBody>
          <a:bodyPr lIns="71437" tIns="71437" rIns="71437" bIns="71437" anchor="ctr"/>
          <a:lstStyle>
            <a:lvl1pPr defTabSz="2438339">
              <a:lnSpc>
                <a:spcPct val="80000"/>
              </a:lnSpc>
              <a:defRPr sz="3200" spc="-64">
                <a:solidFill>
                  <a:srgbClr val="FFFFFF"/>
                </a:solidFill>
                <a:latin typeface="Avenir Book"/>
                <a:ea typeface="Avenir Book"/>
                <a:cs typeface="Avenir Book"/>
                <a:sym typeface="Avenir Book"/>
              </a:defRPr>
            </a:lvl1pPr>
          </a:lstStyle>
          <a:p>
            <a:r>
              <a:t>ErgoCloud</a:t>
            </a:r>
          </a:p>
        </p:txBody>
      </p:sp>
      <p:sp>
        <p:nvSpPr>
          <p:cNvPr id="1012" name="Rectangle"/>
          <p:cNvSpPr/>
          <p:nvPr/>
        </p:nvSpPr>
        <p:spPr>
          <a:xfrm>
            <a:off x="3937217" y="2413000"/>
            <a:ext cx="1524001" cy="63500"/>
          </a:xfrm>
          <a:prstGeom prst="rect">
            <a:avLst/>
          </a:prstGeom>
          <a:solidFill>
            <a:srgbClr val="04B4DB"/>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a:p>
        </p:txBody>
      </p:sp>
      <p:sp>
        <p:nvSpPr>
          <p:cNvPr id="1013" name="“Elevate The Cloud Game” - Stoisavljević Aleksandar @ 2023"/>
          <p:cNvSpPr txBox="1"/>
          <p:nvPr/>
        </p:nvSpPr>
        <p:spPr>
          <a:xfrm>
            <a:off x="13525499" y="12321858"/>
            <a:ext cx="7785152" cy="5238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a:defRPr>
                <a:latin typeface="Avenir Book"/>
                <a:ea typeface="Avenir Book"/>
                <a:cs typeface="Avenir Book"/>
                <a:sym typeface="Avenir Book"/>
              </a:defRPr>
            </a:lvl1pPr>
          </a:lstStyle>
          <a:p>
            <a:r>
              <a:t>“Elevate The Cloud Game” - Stoisavljević Aleksandar @ 2023</a:t>
            </a:r>
          </a:p>
        </p:txBody>
      </p:sp>
      <p:sp>
        <p:nvSpPr>
          <p:cNvPr id="1014" name="Category I…"/>
          <p:cNvSpPr txBox="1"/>
          <p:nvPr/>
        </p:nvSpPr>
        <p:spPr>
          <a:xfrm>
            <a:off x="3045042" y="2878432"/>
            <a:ext cx="3302001" cy="1270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normAutofit/>
          </a:bodyPr>
          <a:lstStyle/>
          <a:p>
            <a:pPr defTabSz="1926288">
              <a:lnSpc>
                <a:spcPct val="80000"/>
              </a:lnSpc>
              <a:defRPr sz="2528" spc="-50">
                <a:solidFill>
                  <a:srgbClr val="929292"/>
                </a:solidFill>
                <a:latin typeface="Avenir Heavy"/>
                <a:ea typeface="Avenir Heavy"/>
                <a:cs typeface="Avenir Heavy"/>
                <a:sym typeface="Avenir Heavy"/>
              </a:defRPr>
            </a:pPr>
            <a:r>
              <a:t>Category I </a:t>
            </a:r>
          </a:p>
          <a:p>
            <a:pPr defTabSz="1926288">
              <a:lnSpc>
                <a:spcPct val="80000"/>
              </a:lnSpc>
              <a:defRPr sz="2528" spc="-50">
                <a:solidFill>
                  <a:srgbClr val="929292"/>
                </a:solidFill>
                <a:latin typeface="Avenir Heavy"/>
                <a:ea typeface="Avenir Heavy"/>
                <a:cs typeface="Avenir Heavy"/>
                <a:sym typeface="Avenir Heavy"/>
              </a:defRPr>
            </a:pPr>
            <a:r>
              <a:t>“Low Hanging Fruits”</a:t>
            </a:r>
          </a:p>
        </p:txBody>
      </p:sp>
      <p:sp>
        <p:nvSpPr>
          <p:cNvPr id="1015" name="Category II…"/>
          <p:cNvSpPr txBox="1"/>
          <p:nvPr/>
        </p:nvSpPr>
        <p:spPr>
          <a:xfrm>
            <a:off x="3045042" y="4611484"/>
            <a:ext cx="3302001" cy="1270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normAutofit/>
          </a:bodyPr>
          <a:lstStyle/>
          <a:p>
            <a:pPr defTabSz="2170121">
              <a:lnSpc>
                <a:spcPct val="80000"/>
              </a:lnSpc>
              <a:defRPr sz="2848" spc="-56">
                <a:solidFill>
                  <a:srgbClr val="FFFFFF"/>
                </a:solidFill>
                <a:latin typeface="Avenir Heavy"/>
                <a:ea typeface="Avenir Heavy"/>
                <a:cs typeface="Avenir Heavy"/>
                <a:sym typeface="Avenir Heavy"/>
              </a:defRPr>
            </a:pPr>
            <a:r>
              <a:t>Category II </a:t>
            </a:r>
          </a:p>
          <a:p>
            <a:pPr defTabSz="2170121">
              <a:lnSpc>
                <a:spcPct val="80000"/>
              </a:lnSpc>
              <a:defRPr sz="2848" spc="-56">
                <a:solidFill>
                  <a:srgbClr val="FFFFFF"/>
                </a:solidFill>
                <a:latin typeface="Avenir Heavy"/>
                <a:ea typeface="Avenir Heavy"/>
                <a:cs typeface="Avenir Heavy"/>
                <a:sym typeface="Avenir Heavy"/>
              </a:defRPr>
            </a:pPr>
            <a:r>
              <a:t>Project based tasks</a:t>
            </a:r>
          </a:p>
        </p:txBody>
      </p:sp>
      <p:sp>
        <p:nvSpPr>
          <p:cNvPr id="1016" name="Project “Lima”"/>
          <p:cNvSpPr txBox="1"/>
          <p:nvPr/>
        </p:nvSpPr>
        <p:spPr>
          <a:xfrm>
            <a:off x="6802378" y="1448593"/>
            <a:ext cx="2752853" cy="6635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algn="l">
              <a:defRPr sz="3000">
                <a:solidFill>
                  <a:schemeClr val="accent1">
                    <a:hueOff val="114395"/>
                    <a:lumOff val="-24975"/>
                  </a:schemeClr>
                </a:solidFill>
                <a:latin typeface="Avenir Heavy"/>
                <a:ea typeface="Avenir Heavy"/>
                <a:cs typeface="Avenir Heavy"/>
                <a:sym typeface="Avenir Heavy"/>
              </a:defRPr>
            </a:lvl1pPr>
          </a:lstStyle>
          <a:p>
            <a:r>
              <a:t>Project “Lima”</a:t>
            </a:r>
          </a:p>
        </p:txBody>
      </p:sp>
      <p:pic>
        <p:nvPicPr>
          <p:cNvPr id="1017" name="java-rovinj-005-AWSS3INTTiering.png" descr="java-rovinj-005-AWSS3INTTiering.png"/>
          <p:cNvPicPr>
            <a:picLocks noChangeAspect="1"/>
          </p:cNvPicPr>
          <p:nvPr/>
        </p:nvPicPr>
        <p:blipFill>
          <a:blip r:embed="rId2"/>
          <a:stretch>
            <a:fillRect/>
          </a:stretch>
        </p:blipFill>
        <p:spPr>
          <a:xfrm>
            <a:off x="6802721" y="3588701"/>
            <a:ext cx="15310799" cy="6538598"/>
          </a:xfrm>
          <a:prstGeom prst="rect">
            <a:avLst/>
          </a:prstGeom>
          <a:ln w="12700">
            <a:miter lim="400000"/>
          </a:ln>
        </p:spPr>
      </p:pic>
    </p:spTree>
  </p:cSld>
  <p:clrMapOvr>
    <a:masterClrMapping/>
  </p:clrMapOvr>
  <p:transition spd="med"/>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9" name="Rectangle"/>
          <p:cNvSpPr/>
          <p:nvPr/>
        </p:nvSpPr>
        <p:spPr>
          <a:xfrm>
            <a:off x="3045042" y="951962"/>
            <a:ext cx="3302001" cy="11812076"/>
          </a:xfrm>
          <a:prstGeom prst="rect">
            <a:avLst/>
          </a:prstGeom>
          <a:solidFill>
            <a:srgbClr val="003462"/>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a:p>
        </p:txBody>
      </p:sp>
      <p:sp>
        <p:nvSpPr>
          <p:cNvPr id="1020" name="ErgoCloud"/>
          <p:cNvSpPr txBox="1">
            <a:spLocks noGrp="1"/>
          </p:cNvSpPr>
          <p:nvPr>
            <p:ph type="title" idx="4294967295"/>
          </p:nvPr>
        </p:nvSpPr>
        <p:spPr>
          <a:xfrm>
            <a:off x="3048216" y="1145381"/>
            <a:ext cx="3302001" cy="1270001"/>
          </a:xfrm>
          <a:prstGeom prst="rect">
            <a:avLst/>
          </a:prstGeom>
        </p:spPr>
        <p:txBody>
          <a:bodyPr lIns="71437" tIns="71437" rIns="71437" bIns="71437" anchor="ctr"/>
          <a:lstStyle>
            <a:lvl1pPr defTabSz="2438339">
              <a:lnSpc>
                <a:spcPct val="80000"/>
              </a:lnSpc>
              <a:defRPr sz="3200" spc="-64">
                <a:solidFill>
                  <a:srgbClr val="FFFFFF"/>
                </a:solidFill>
                <a:latin typeface="Avenir Book"/>
                <a:ea typeface="Avenir Book"/>
                <a:cs typeface="Avenir Book"/>
                <a:sym typeface="Avenir Book"/>
              </a:defRPr>
            </a:lvl1pPr>
          </a:lstStyle>
          <a:p>
            <a:r>
              <a:t>ErgoCloud</a:t>
            </a:r>
          </a:p>
        </p:txBody>
      </p:sp>
      <p:sp>
        <p:nvSpPr>
          <p:cNvPr id="1021" name="Rectangle"/>
          <p:cNvSpPr/>
          <p:nvPr/>
        </p:nvSpPr>
        <p:spPr>
          <a:xfrm>
            <a:off x="3937217" y="2413000"/>
            <a:ext cx="1524001" cy="63500"/>
          </a:xfrm>
          <a:prstGeom prst="rect">
            <a:avLst/>
          </a:prstGeom>
          <a:solidFill>
            <a:srgbClr val="04B4DB"/>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a:p>
        </p:txBody>
      </p:sp>
      <p:sp>
        <p:nvSpPr>
          <p:cNvPr id="1022" name="“Elevate The Cloud Game” - Stoisavljević Aleksandar @ 2023"/>
          <p:cNvSpPr txBox="1"/>
          <p:nvPr/>
        </p:nvSpPr>
        <p:spPr>
          <a:xfrm>
            <a:off x="13525499" y="12321858"/>
            <a:ext cx="7785152" cy="5238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a:defRPr>
                <a:latin typeface="Avenir Book"/>
                <a:ea typeface="Avenir Book"/>
                <a:cs typeface="Avenir Book"/>
                <a:sym typeface="Avenir Book"/>
              </a:defRPr>
            </a:lvl1pPr>
          </a:lstStyle>
          <a:p>
            <a:r>
              <a:t>“Elevate The Cloud Game” - Stoisavljević Aleksandar @ 2023</a:t>
            </a:r>
          </a:p>
        </p:txBody>
      </p:sp>
      <p:sp>
        <p:nvSpPr>
          <p:cNvPr id="1023" name="Category I…"/>
          <p:cNvSpPr txBox="1"/>
          <p:nvPr/>
        </p:nvSpPr>
        <p:spPr>
          <a:xfrm>
            <a:off x="3045042" y="2878432"/>
            <a:ext cx="3302001" cy="1270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normAutofit/>
          </a:bodyPr>
          <a:lstStyle/>
          <a:p>
            <a:pPr defTabSz="1926288">
              <a:lnSpc>
                <a:spcPct val="80000"/>
              </a:lnSpc>
              <a:defRPr sz="2528" spc="-50">
                <a:solidFill>
                  <a:srgbClr val="929292"/>
                </a:solidFill>
                <a:latin typeface="Avenir Heavy"/>
                <a:ea typeface="Avenir Heavy"/>
                <a:cs typeface="Avenir Heavy"/>
                <a:sym typeface="Avenir Heavy"/>
              </a:defRPr>
            </a:pPr>
            <a:r>
              <a:t>Category I </a:t>
            </a:r>
          </a:p>
          <a:p>
            <a:pPr defTabSz="1926288">
              <a:lnSpc>
                <a:spcPct val="80000"/>
              </a:lnSpc>
              <a:defRPr sz="2528" spc="-50">
                <a:solidFill>
                  <a:srgbClr val="929292"/>
                </a:solidFill>
                <a:latin typeface="Avenir Heavy"/>
                <a:ea typeface="Avenir Heavy"/>
                <a:cs typeface="Avenir Heavy"/>
                <a:sym typeface="Avenir Heavy"/>
              </a:defRPr>
            </a:pPr>
            <a:r>
              <a:t>“Low Hanging Fruits”</a:t>
            </a:r>
          </a:p>
        </p:txBody>
      </p:sp>
      <p:sp>
        <p:nvSpPr>
          <p:cNvPr id="1024" name="Category II…"/>
          <p:cNvSpPr txBox="1"/>
          <p:nvPr/>
        </p:nvSpPr>
        <p:spPr>
          <a:xfrm>
            <a:off x="3045042" y="4611484"/>
            <a:ext cx="3302001" cy="1270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normAutofit/>
          </a:bodyPr>
          <a:lstStyle/>
          <a:p>
            <a:pPr defTabSz="2170121">
              <a:lnSpc>
                <a:spcPct val="80000"/>
              </a:lnSpc>
              <a:defRPr sz="2848" spc="-56">
                <a:solidFill>
                  <a:srgbClr val="FFFFFF"/>
                </a:solidFill>
                <a:latin typeface="Avenir Heavy"/>
                <a:ea typeface="Avenir Heavy"/>
                <a:cs typeface="Avenir Heavy"/>
                <a:sym typeface="Avenir Heavy"/>
              </a:defRPr>
            </a:pPr>
            <a:r>
              <a:t>Category II </a:t>
            </a:r>
          </a:p>
          <a:p>
            <a:pPr defTabSz="2170121">
              <a:lnSpc>
                <a:spcPct val="80000"/>
              </a:lnSpc>
              <a:defRPr sz="2848" spc="-56">
                <a:solidFill>
                  <a:srgbClr val="FFFFFF"/>
                </a:solidFill>
                <a:latin typeface="Avenir Heavy"/>
                <a:ea typeface="Avenir Heavy"/>
                <a:cs typeface="Avenir Heavy"/>
                <a:sym typeface="Avenir Heavy"/>
              </a:defRPr>
            </a:pPr>
            <a:r>
              <a:t>Project based tasks</a:t>
            </a:r>
          </a:p>
        </p:txBody>
      </p:sp>
      <p:sp>
        <p:nvSpPr>
          <p:cNvPr id="1025" name="Project “Lima”"/>
          <p:cNvSpPr txBox="1"/>
          <p:nvPr/>
        </p:nvSpPr>
        <p:spPr>
          <a:xfrm>
            <a:off x="6802378" y="1448593"/>
            <a:ext cx="2752853" cy="6635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algn="l">
              <a:defRPr sz="3000">
                <a:solidFill>
                  <a:schemeClr val="accent1">
                    <a:hueOff val="114395"/>
                    <a:lumOff val="-24975"/>
                  </a:schemeClr>
                </a:solidFill>
                <a:latin typeface="Avenir Heavy"/>
                <a:ea typeface="Avenir Heavy"/>
                <a:cs typeface="Avenir Heavy"/>
                <a:sym typeface="Avenir Heavy"/>
              </a:defRPr>
            </a:lvl1pPr>
          </a:lstStyle>
          <a:p>
            <a:r>
              <a:t>Project “Lima”</a:t>
            </a:r>
          </a:p>
        </p:txBody>
      </p:sp>
      <p:pic>
        <p:nvPicPr>
          <p:cNvPr id="1026" name="java-rovinj-004-AWSS3INTTiering.png" descr="java-rovinj-004-AWSS3INTTiering.png"/>
          <p:cNvPicPr>
            <a:picLocks noChangeAspect="1"/>
          </p:cNvPicPr>
          <p:nvPr/>
        </p:nvPicPr>
        <p:blipFill>
          <a:blip r:embed="rId2"/>
          <a:srcRect l="868" r="868"/>
          <a:stretch>
            <a:fillRect/>
          </a:stretch>
        </p:blipFill>
        <p:spPr>
          <a:xfrm>
            <a:off x="6802721" y="3588701"/>
            <a:ext cx="15310799" cy="6538598"/>
          </a:xfrm>
          <a:prstGeom prst="rect">
            <a:avLst/>
          </a:prstGeom>
          <a:ln w="12700">
            <a:miter lim="400000"/>
          </a:ln>
        </p:spPr>
      </p:pic>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3" name="ECG-CostOptimization-008a.jpg" descr="ECG-CostOptimization-008a.jpg"/>
          <p:cNvPicPr>
            <a:picLocks noChangeAspect="1"/>
          </p:cNvPicPr>
          <p:nvPr/>
        </p:nvPicPr>
        <p:blipFill>
          <a:blip r:embed="rId2"/>
          <a:stretch>
            <a:fillRect/>
          </a:stretch>
        </p:blipFill>
        <p:spPr>
          <a:xfrm>
            <a:off x="3048453" y="944157"/>
            <a:ext cx="7918990" cy="11878486"/>
          </a:xfrm>
          <a:prstGeom prst="rect">
            <a:avLst/>
          </a:prstGeom>
          <a:ln w="12700">
            <a:miter lim="400000"/>
          </a:ln>
        </p:spPr>
      </p:pic>
      <p:pic>
        <p:nvPicPr>
          <p:cNvPr id="214" name="ECG-CostOptimization-008b.jpg" descr="ECG-CostOptimization-008b.jpg"/>
          <p:cNvPicPr>
            <a:picLocks noChangeAspect="1"/>
          </p:cNvPicPr>
          <p:nvPr/>
        </p:nvPicPr>
        <p:blipFill>
          <a:blip r:embed="rId3"/>
          <a:stretch>
            <a:fillRect/>
          </a:stretch>
        </p:blipFill>
        <p:spPr>
          <a:xfrm>
            <a:off x="2972610" y="737139"/>
            <a:ext cx="18438780" cy="12292522"/>
          </a:xfrm>
          <a:prstGeom prst="rect">
            <a:avLst/>
          </a:prstGeom>
          <a:ln w="12700">
            <a:miter lim="400000"/>
          </a:ln>
        </p:spPr>
      </p:pic>
      <p:sp>
        <p:nvSpPr>
          <p:cNvPr id="215" name="“Elevate The Cloud Game” - Stoisavljević Aleksandar @ 2023"/>
          <p:cNvSpPr txBox="1"/>
          <p:nvPr/>
        </p:nvSpPr>
        <p:spPr>
          <a:xfrm>
            <a:off x="13525499" y="12319000"/>
            <a:ext cx="7785152" cy="5238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a:defRPr>
                <a:solidFill>
                  <a:srgbClr val="000000"/>
                </a:solidFill>
                <a:latin typeface="Avenir Book"/>
                <a:ea typeface="Avenir Book"/>
                <a:cs typeface="Avenir Book"/>
                <a:sym typeface="Avenir Book"/>
              </a:defRPr>
            </a:lvl1pPr>
          </a:lstStyle>
          <a:p>
            <a:r>
              <a:t>“Elevate The Cloud Game” - Stoisavljević Aleksandar @ 2023</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2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4" grpId="1" animBg="1" advAuto="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Rectangle"/>
          <p:cNvSpPr/>
          <p:nvPr/>
        </p:nvSpPr>
        <p:spPr>
          <a:xfrm>
            <a:off x="3045042" y="951962"/>
            <a:ext cx="3302001" cy="11812076"/>
          </a:xfrm>
          <a:prstGeom prst="rect">
            <a:avLst/>
          </a:prstGeom>
          <a:solidFill>
            <a:srgbClr val="003462"/>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a:p>
        </p:txBody>
      </p:sp>
      <p:sp>
        <p:nvSpPr>
          <p:cNvPr id="1029" name="ErgoCloud"/>
          <p:cNvSpPr txBox="1">
            <a:spLocks noGrp="1"/>
          </p:cNvSpPr>
          <p:nvPr>
            <p:ph type="title" idx="4294967295"/>
          </p:nvPr>
        </p:nvSpPr>
        <p:spPr>
          <a:xfrm>
            <a:off x="3048216" y="1145381"/>
            <a:ext cx="3302001" cy="1270001"/>
          </a:xfrm>
          <a:prstGeom prst="rect">
            <a:avLst/>
          </a:prstGeom>
        </p:spPr>
        <p:txBody>
          <a:bodyPr lIns="71437" tIns="71437" rIns="71437" bIns="71437" anchor="ctr"/>
          <a:lstStyle>
            <a:lvl1pPr defTabSz="2438339">
              <a:lnSpc>
                <a:spcPct val="80000"/>
              </a:lnSpc>
              <a:defRPr sz="3200" spc="-64">
                <a:solidFill>
                  <a:srgbClr val="FFFFFF"/>
                </a:solidFill>
                <a:latin typeface="Avenir Book"/>
                <a:ea typeface="Avenir Book"/>
                <a:cs typeface="Avenir Book"/>
                <a:sym typeface="Avenir Book"/>
              </a:defRPr>
            </a:lvl1pPr>
          </a:lstStyle>
          <a:p>
            <a:r>
              <a:t>ErgoCloud</a:t>
            </a:r>
          </a:p>
        </p:txBody>
      </p:sp>
      <p:sp>
        <p:nvSpPr>
          <p:cNvPr id="1030" name="Rectangle"/>
          <p:cNvSpPr/>
          <p:nvPr/>
        </p:nvSpPr>
        <p:spPr>
          <a:xfrm>
            <a:off x="3937217" y="2413000"/>
            <a:ext cx="1524001" cy="63500"/>
          </a:xfrm>
          <a:prstGeom prst="rect">
            <a:avLst/>
          </a:prstGeom>
          <a:solidFill>
            <a:srgbClr val="04B4DB"/>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a:p>
        </p:txBody>
      </p:sp>
      <p:sp>
        <p:nvSpPr>
          <p:cNvPr id="1031" name="“Elevate The Cloud Game” - Stoisavljević Aleksandar @ 2023"/>
          <p:cNvSpPr txBox="1"/>
          <p:nvPr/>
        </p:nvSpPr>
        <p:spPr>
          <a:xfrm>
            <a:off x="13525499" y="12321858"/>
            <a:ext cx="7785152" cy="5238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a:defRPr>
                <a:latin typeface="Avenir Book"/>
                <a:ea typeface="Avenir Book"/>
                <a:cs typeface="Avenir Book"/>
                <a:sym typeface="Avenir Book"/>
              </a:defRPr>
            </a:lvl1pPr>
          </a:lstStyle>
          <a:p>
            <a:r>
              <a:t>“Elevate The Cloud Game” - Stoisavljević Aleksandar @ 2023</a:t>
            </a:r>
          </a:p>
        </p:txBody>
      </p:sp>
      <p:sp>
        <p:nvSpPr>
          <p:cNvPr id="1032" name="Category I…"/>
          <p:cNvSpPr txBox="1"/>
          <p:nvPr/>
        </p:nvSpPr>
        <p:spPr>
          <a:xfrm>
            <a:off x="3045042" y="2878432"/>
            <a:ext cx="3302001" cy="1270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normAutofit/>
          </a:bodyPr>
          <a:lstStyle/>
          <a:p>
            <a:pPr defTabSz="1926288">
              <a:lnSpc>
                <a:spcPct val="80000"/>
              </a:lnSpc>
              <a:defRPr sz="2528" spc="-50">
                <a:solidFill>
                  <a:srgbClr val="929292"/>
                </a:solidFill>
                <a:latin typeface="Avenir Heavy"/>
                <a:ea typeface="Avenir Heavy"/>
                <a:cs typeface="Avenir Heavy"/>
                <a:sym typeface="Avenir Heavy"/>
              </a:defRPr>
            </a:pPr>
            <a:r>
              <a:t>Category I </a:t>
            </a:r>
          </a:p>
          <a:p>
            <a:pPr defTabSz="1926288">
              <a:lnSpc>
                <a:spcPct val="80000"/>
              </a:lnSpc>
              <a:defRPr sz="2528" spc="-50">
                <a:solidFill>
                  <a:srgbClr val="929292"/>
                </a:solidFill>
                <a:latin typeface="Avenir Heavy"/>
                <a:ea typeface="Avenir Heavy"/>
                <a:cs typeface="Avenir Heavy"/>
                <a:sym typeface="Avenir Heavy"/>
              </a:defRPr>
            </a:pPr>
            <a:r>
              <a:t>“Low Hanging Fruits”</a:t>
            </a:r>
          </a:p>
        </p:txBody>
      </p:sp>
      <p:sp>
        <p:nvSpPr>
          <p:cNvPr id="1033" name="Category II…"/>
          <p:cNvSpPr txBox="1"/>
          <p:nvPr/>
        </p:nvSpPr>
        <p:spPr>
          <a:xfrm>
            <a:off x="3045042" y="4611484"/>
            <a:ext cx="3302001" cy="1270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normAutofit/>
          </a:bodyPr>
          <a:lstStyle/>
          <a:p>
            <a:pPr defTabSz="2170121">
              <a:lnSpc>
                <a:spcPct val="80000"/>
              </a:lnSpc>
              <a:defRPr sz="2848" spc="-56">
                <a:solidFill>
                  <a:srgbClr val="FFFFFF"/>
                </a:solidFill>
                <a:latin typeface="Avenir Heavy"/>
                <a:ea typeface="Avenir Heavy"/>
                <a:cs typeface="Avenir Heavy"/>
                <a:sym typeface="Avenir Heavy"/>
              </a:defRPr>
            </a:pPr>
            <a:r>
              <a:t>Category II </a:t>
            </a:r>
          </a:p>
          <a:p>
            <a:pPr defTabSz="2170121">
              <a:lnSpc>
                <a:spcPct val="80000"/>
              </a:lnSpc>
              <a:defRPr sz="2848" spc="-56">
                <a:solidFill>
                  <a:srgbClr val="FFFFFF"/>
                </a:solidFill>
                <a:latin typeface="Avenir Heavy"/>
                <a:ea typeface="Avenir Heavy"/>
                <a:cs typeface="Avenir Heavy"/>
                <a:sym typeface="Avenir Heavy"/>
              </a:defRPr>
            </a:pPr>
            <a:r>
              <a:t>Project based tasks</a:t>
            </a:r>
          </a:p>
        </p:txBody>
      </p:sp>
      <p:sp>
        <p:nvSpPr>
          <p:cNvPr id="1034" name="Project “Lima”"/>
          <p:cNvSpPr txBox="1"/>
          <p:nvPr/>
        </p:nvSpPr>
        <p:spPr>
          <a:xfrm>
            <a:off x="6802378" y="1448593"/>
            <a:ext cx="2752853" cy="6635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algn="l">
              <a:defRPr sz="3000">
                <a:solidFill>
                  <a:schemeClr val="accent1">
                    <a:hueOff val="114395"/>
                    <a:lumOff val="-24975"/>
                  </a:schemeClr>
                </a:solidFill>
                <a:latin typeface="Avenir Heavy"/>
                <a:ea typeface="Avenir Heavy"/>
                <a:cs typeface="Avenir Heavy"/>
                <a:sym typeface="Avenir Heavy"/>
              </a:defRPr>
            </a:lvl1pPr>
          </a:lstStyle>
          <a:p>
            <a:r>
              <a:t>Project “Lima”</a:t>
            </a:r>
          </a:p>
        </p:txBody>
      </p:sp>
      <p:pic>
        <p:nvPicPr>
          <p:cNvPr id="1035" name="ECG-CostOptimization-068.png" descr="ECG-CostOptimization-068.png"/>
          <p:cNvPicPr>
            <a:picLocks noChangeAspect="1"/>
          </p:cNvPicPr>
          <p:nvPr/>
        </p:nvPicPr>
        <p:blipFill>
          <a:blip r:embed="rId2"/>
          <a:stretch>
            <a:fillRect/>
          </a:stretch>
        </p:blipFill>
        <p:spPr>
          <a:xfrm>
            <a:off x="6808334" y="2266447"/>
            <a:ext cx="6700092" cy="8018398"/>
          </a:xfrm>
          <a:prstGeom prst="rect">
            <a:avLst/>
          </a:prstGeom>
          <a:ln w="12700">
            <a:miter lim="400000"/>
          </a:ln>
        </p:spPr>
      </p:pic>
      <p:pic>
        <p:nvPicPr>
          <p:cNvPr id="1036" name="ECG-CostOptimization-071.png" descr="ECG-CostOptimization-071.png"/>
          <p:cNvPicPr>
            <a:picLocks noChangeAspect="1"/>
          </p:cNvPicPr>
          <p:nvPr/>
        </p:nvPicPr>
        <p:blipFill>
          <a:blip r:embed="rId3"/>
          <a:stretch>
            <a:fillRect/>
          </a:stretch>
        </p:blipFill>
        <p:spPr>
          <a:xfrm>
            <a:off x="13966544" y="2214828"/>
            <a:ext cx="6705601" cy="6690256"/>
          </a:xfrm>
          <a:prstGeom prst="rect">
            <a:avLst/>
          </a:prstGeom>
          <a:ln w="12700">
            <a:miter lim="400000"/>
          </a:ln>
        </p:spPr>
      </p:pic>
    </p:spTree>
  </p:cSld>
  <p:clrMapOvr>
    <a:masterClrMapping/>
  </p:clrMapOvr>
  <p:transition spd="med"/>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8" name="Rectangle"/>
          <p:cNvSpPr/>
          <p:nvPr/>
        </p:nvSpPr>
        <p:spPr>
          <a:xfrm>
            <a:off x="3045042" y="951962"/>
            <a:ext cx="3302001" cy="11812076"/>
          </a:xfrm>
          <a:prstGeom prst="rect">
            <a:avLst/>
          </a:prstGeom>
          <a:solidFill>
            <a:srgbClr val="003462"/>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a:p>
        </p:txBody>
      </p:sp>
      <p:sp>
        <p:nvSpPr>
          <p:cNvPr id="1039" name="ErgoCloud"/>
          <p:cNvSpPr txBox="1">
            <a:spLocks noGrp="1"/>
          </p:cNvSpPr>
          <p:nvPr>
            <p:ph type="title" idx="4294967295"/>
          </p:nvPr>
        </p:nvSpPr>
        <p:spPr>
          <a:xfrm>
            <a:off x="3048216" y="1145381"/>
            <a:ext cx="3302001" cy="1270001"/>
          </a:xfrm>
          <a:prstGeom prst="rect">
            <a:avLst/>
          </a:prstGeom>
        </p:spPr>
        <p:txBody>
          <a:bodyPr lIns="71437" tIns="71437" rIns="71437" bIns="71437" anchor="ctr"/>
          <a:lstStyle>
            <a:lvl1pPr defTabSz="2438339">
              <a:lnSpc>
                <a:spcPct val="80000"/>
              </a:lnSpc>
              <a:defRPr sz="3200" spc="-64">
                <a:solidFill>
                  <a:srgbClr val="FFFFFF"/>
                </a:solidFill>
                <a:latin typeface="Avenir Book"/>
                <a:ea typeface="Avenir Book"/>
                <a:cs typeface="Avenir Book"/>
                <a:sym typeface="Avenir Book"/>
              </a:defRPr>
            </a:lvl1pPr>
          </a:lstStyle>
          <a:p>
            <a:r>
              <a:t>ErgoCloud</a:t>
            </a:r>
          </a:p>
        </p:txBody>
      </p:sp>
      <p:sp>
        <p:nvSpPr>
          <p:cNvPr id="1040" name="Rectangle"/>
          <p:cNvSpPr/>
          <p:nvPr/>
        </p:nvSpPr>
        <p:spPr>
          <a:xfrm>
            <a:off x="3937217" y="2413000"/>
            <a:ext cx="1524001" cy="63500"/>
          </a:xfrm>
          <a:prstGeom prst="rect">
            <a:avLst/>
          </a:prstGeom>
          <a:solidFill>
            <a:srgbClr val="04B4DB"/>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a:p>
        </p:txBody>
      </p:sp>
      <p:sp>
        <p:nvSpPr>
          <p:cNvPr id="1041" name="“Elevate The Cloud Game” - Stoisavljević Aleksandar @ 2023"/>
          <p:cNvSpPr txBox="1"/>
          <p:nvPr/>
        </p:nvSpPr>
        <p:spPr>
          <a:xfrm>
            <a:off x="13525499" y="12321858"/>
            <a:ext cx="7785152" cy="5238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a:defRPr>
                <a:latin typeface="Avenir Book"/>
                <a:ea typeface="Avenir Book"/>
                <a:cs typeface="Avenir Book"/>
                <a:sym typeface="Avenir Book"/>
              </a:defRPr>
            </a:lvl1pPr>
          </a:lstStyle>
          <a:p>
            <a:r>
              <a:t>“Elevate The Cloud Game” - Stoisavljević Aleksandar @ 2023</a:t>
            </a:r>
          </a:p>
        </p:txBody>
      </p:sp>
      <p:sp>
        <p:nvSpPr>
          <p:cNvPr id="1042" name="Category I…"/>
          <p:cNvSpPr txBox="1"/>
          <p:nvPr/>
        </p:nvSpPr>
        <p:spPr>
          <a:xfrm>
            <a:off x="3045042" y="2878432"/>
            <a:ext cx="3302001" cy="1270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normAutofit/>
          </a:bodyPr>
          <a:lstStyle/>
          <a:p>
            <a:pPr defTabSz="1926288">
              <a:lnSpc>
                <a:spcPct val="80000"/>
              </a:lnSpc>
              <a:defRPr sz="2528" spc="-50">
                <a:solidFill>
                  <a:srgbClr val="929292"/>
                </a:solidFill>
                <a:latin typeface="Avenir Heavy"/>
                <a:ea typeface="Avenir Heavy"/>
                <a:cs typeface="Avenir Heavy"/>
                <a:sym typeface="Avenir Heavy"/>
              </a:defRPr>
            </a:pPr>
            <a:r>
              <a:t>Category I </a:t>
            </a:r>
          </a:p>
          <a:p>
            <a:pPr defTabSz="1926288">
              <a:lnSpc>
                <a:spcPct val="80000"/>
              </a:lnSpc>
              <a:defRPr sz="2528" spc="-50">
                <a:solidFill>
                  <a:srgbClr val="929292"/>
                </a:solidFill>
                <a:latin typeface="Avenir Heavy"/>
                <a:ea typeface="Avenir Heavy"/>
                <a:cs typeface="Avenir Heavy"/>
                <a:sym typeface="Avenir Heavy"/>
              </a:defRPr>
            </a:pPr>
            <a:r>
              <a:t>“Low Hanging Fruits”</a:t>
            </a:r>
          </a:p>
        </p:txBody>
      </p:sp>
      <p:sp>
        <p:nvSpPr>
          <p:cNvPr id="1043" name="Category II…"/>
          <p:cNvSpPr txBox="1"/>
          <p:nvPr/>
        </p:nvSpPr>
        <p:spPr>
          <a:xfrm>
            <a:off x="3045042" y="4611484"/>
            <a:ext cx="3302001" cy="1270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normAutofit/>
          </a:bodyPr>
          <a:lstStyle/>
          <a:p>
            <a:pPr defTabSz="2170121">
              <a:lnSpc>
                <a:spcPct val="80000"/>
              </a:lnSpc>
              <a:defRPr sz="2848" spc="-56">
                <a:solidFill>
                  <a:srgbClr val="FFFFFF"/>
                </a:solidFill>
                <a:latin typeface="Avenir Heavy"/>
                <a:ea typeface="Avenir Heavy"/>
                <a:cs typeface="Avenir Heavy"/>
                <a:sym typeface="Avenir Heavy"/>
              </a:defRPr>
            </a:pPr>
            <a:r>
              <a:t>Category II </a:t>
            </a:r>
          </a:p>
          <a:p>
            <a:pPr defTabSz="2170121">
              <a:lnSpc>
                <a:spcPct val="80000"/>
              </a:lnSpc>
              <a:defRPr sz="2848" spc="-56">
                <a:solidFill>
                  <a:srgbClr val="FFFFFF"/>
                </a:solidFill>
                <a:latin typeface="Avenir Heavy"/>
                <a:ea typeface="Avenir Heavy"/>
                <a:cs typeface="Avenir Heavy"/>
                <a:sym typeface="Avenir Heavy"/>
              </a:defRPr>
            </a:pPr>
            <a:r>
              <a:t>Project based tasks</a:t>
            </a:r>
          </a:p>
        </p:txBody>
      </p:sp>
      <p:sp>
        <p:nvSpPr>
          <p:cNvPr id="1044" name="Project “Lima”"/>
          <p:cNvSpPr txBox="1"/>
          <p:nvPr/>
        </p:nvSpPr>
        <p:spPr>
          <a:xfrm>
            <a:off x="6802378" y="1448593"/>
            <a:ext cx="2752853" cy="6635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algn="l">
              <a:defRPr sz="3000">
                <a:solidFill>
                  <a:schemeClr val="accent1">
                    <a:hueOff val="114395"/>
                    <a:lumOff val="-24975"/>
                  </a:schemeClr>
                </a:solidFill>
                <a:latin typeface="Avenir Heavy"/>
                <a:ea typeface="Avenir Heavy"/>
                <a:cs typeface="Avenir Heavy"/>
                <a:sym typeface="Avenir Heavy"/>
              </a:defRPr>
            </a:lvl1pPr>
          </a:lstStyle>
          <a:p>
            <a:r>
              <a:t>Project “Lima”</a:t>
            </a:r>
          </a:p>
        </p:txBody>
      </p:sp>
      <p:pic>
        <p:nvPicPr>
          <p:cNvPr id="1045" name="ECG-CostOptimization-113.png" descr="ECG-CostOptimization-113.png"/>
          <p:cNvPicPr>
            <a:picLocks noChangeAspect="1"/>
          </p:cNvPicPr>
          <p:nvPr/>
        </p:nvPicPr>
        <p:blipFill>
          <a:blip r:embed="rId2"/>
          <a:stretch>
            <a:fillRect/>
          </a:stretch>
        </p:blipFill>
        <p:spPr>
          <a:xfrm>
            <a:off x="7378700" y="3489248"/>
            <a:ext cx="13165926" cy="7121411"/>
          </a:xfrm>
          <a:prstGeom prst="rect">
            <a:avLst/>
          </a:prstGeom>
          <a:ln w="12700">
            <a:miter lim="400000"/>
          </a:ln>
        </p:spPr>
      </p:pic>
    </p:spTree>
  </p:cSld>
  <p:clrMapOvr>
    <a:masterClrMapping/>
  </p:clrMapOvr>
  <p:transition spd="med"/>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7" name="Rectangle"/>
          <p:cNvSpPr/>
          <p:nvPr/>
        </p:nvSpPr>
        <p:spPr>
          <a:xfrm>
            <a:off x="3045042" y="951962"/>
            <a:ext cx="3302001" cy="11812076"/>
          </a:xfrm>
          <a:prstGeom prst="rect">
            <a:avLst/>
          </a:prstGeom>
          <a:solidFill>
            <a:srgbClr val="003462"/>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a:p>
        </p:txBody>
      </p:sp>
      <p:sp>
        <p:nvSpPr>
          <p:cNvPr id="1048" name="ErgoCloud"/>
          <p:cNvSpPr txBox="1">
            <a:spLocks noGrp="1"/>
          </p:cNvSpPr>
          <p:nvPr>
            <p:ph type="title" idx="4294967295"/>
          </p:nvPr>
        </p:nvSpPr>
        <p:spPr>
          <a:xfrm>
            <a:off x="3048216" y="1145381"/>
            <a:ext cx="3302001" cy="1270001"/>
          </a:xfrm>
          <a:prstGeom prst="rect">
            <a:avLst/>
          </a:prstGeom>
        </p:spPr>
        <p:txBody>
          <a:bodyPr lIns="71437" tIns="71437" rIns="71437" bIns="71437" anchor="ctr"/>
          <a:lstStyle>
            <a:lvl1pPr defTabSz="2438339">
              <a:lnSpc>
                <a:spcPct val="80000"/>
              </a:lnSpc>
              <a:defRPr sz="3200" spc="-64">
                <a:solidFill>
                  <a:srgbClr val="FFFFFF"/>
                </a:solidFill>
                <a:latin typeface="Avenir Book"/>
                <a:ea typeface="Avenir Book"/>
                <a:cs typeface="Avenir Book"/>
                <a:sym typeface="Avenir Book"/>
              </a:defRPr>
            </a:lvl1pPr>
          </a:lstStyle>
          <a:p>
            <a:r>
              <a:t>ErgoCloud</a:t>
            </a:r>
          </a:p>
        </p:txBody>
      </p:sp>
      <p:sp>
        <p:nvSpPr>
          <p:cNvPr id="1049" name="Rectangle"/>
          <p:cNvSpPr/>
          <p:nvPr/>
        </p:nvSpPr>
        <p:spPr>
          <a:xfrm>
            <a:off x="3937217" y="2413000"/>
            <a:ext cx="1524001" cy="63500"/>
          </a:xfrm>
          <a:prstGeom prst="rect">
            <a:avLst/>
          </a:prstGeom>
          <a:solidFill>
            <a:srgbClr val="04B4DB"/>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a:p>
        </p:txBody>
      </p:sp>
      <p:sp>
        <p:nvSpPr>
          <p:cNvPr id="1050" name="“Elevate The Cloud Game” - Stoisavljević Aleksandar @ 2023"/>
          <p:cNvSpPr txBox="1"/>
          <p:nvPr/>
        </p:nvSpPr>
        <p:spPr>
          <a:xfrm>
            <a:off x="13525499" y="12321858"/>
            <a:ext cx="7785152" cy="5238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a:defRPr>
                <a:latin typeface="Avenir Book"/>
                <a:ea typeface="Avenir Book"/>
                <a:cs typeface="Avenir Book"/>
                <a:sym typeface="Avenir Book"/>
              </a:defRPr>
            </a:lvl1pPr>
          </a:lstStyle>
          <a:p>
            <a:r>
              <a:t>“Elevate The Cloud Game” - Stoisavljević Aleksandar @ 2023</a:t>
            </a:r>
          </a:p>
        </p:txBody>
      </p:sp>
      <p:sp>
        <p:nvSpPr>
          <p:cNvPr id="1051" name="Category I…"/>
          <p:cNvSpPr txBox="1"/>
          <p:nvPr/>
        </p:nvSpPr>
        <p:spPr>
          <a:xfrm>
            <a:off x="3045042" y="2878432"/>
            <a:ext cx="3302001" cy="1270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normAutofit/>
          </a:bodyPr>
          <a:lstStyle/>
          <a:p>
            <a:pPr defTabSz="1926288">
              <a:lnSpc>
                <a:spcPct val="80000"/>
              </a:lnSpc>
              <a:defRPr sz="2528" spc="-50">
                <a:solidFill>
                  <a:srgbClr val="929292"/>
                </a:solidFill>
                <a:latin typeface="Avenir Heavy"/>
                <a:ea typeface="Avenir Heavy"/>
                <a:cs typeface="Avenir Heavy"/>
                <a:sym typeface="Avenir Heavy"/>
              </a:defRPr>
            </a:pPr>
            <a:r>
              <a:t>Category I </a:t>
            </a:r>
          </a:p>
          <a:p>
            <a:pPr defTabSz="1926288">
              <a:lnSpc>
                <a:spcPct val="80000"/>
              </a:lnSpc>
              <a:defRPr sz="2528" spc="-50">
                <a:solidFill>
                  <a:srgbClr val="929292"/>
                </a:solidFill>
                <a:latin typeface="Avenir Heavy"/>
                <a:ea typeface="Avenir Heavy"/>
                <a:cs typeface="Avenir Heavy"/>
                <a:sym typeface="Avenir Heavy"/>
              </a:defRPr>
            </a:pPr>
            <a:r>
              <a:t>“Low Hanging Fruits”</a:t>
            </a:r>
          </a:p>
        </p:txBody>
      </p:sp>
      <p:sp>
        <p:nvSpPr>
          <p:cNvPr id="1052" name="Category II…"/>
          <p:cNvSpPr txBox="1"/>
          <p:nvPr/>
        </p:nvSpPr>
        <p:spPr>
          <a:xfrm>
            <a:off x="3045042" y="4611484"/>
            <a:ext cx="3302001" cy="1270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normAutofit/>
          </a:bodyPr>
          <a:lstStyle/>
          <a:p>
            <a:pPr defTabSz="2170121">
              <a:lnSpc>
                <a:spcPct val="80000"/>
              </a:lnSpc>
              <a:defRPr sz="2848" spc="-56">
                <a:solidFill>
                  <a:srgbClr val="FFFFFF"/>
                </a:solidFill>
                <a:latin typeface="Avenir Heavy"/>
                <a:ea typeface="Avenir Heavy"/>
                <a:cs typeface="Avenir Heavy"/>
                <a:sym typeface="Avenir Heavy"/>
              </a:defRPr>
            </a:pPr>
            <a:r>
              <a:t>Category II </a:t>
            </a:r>
          </a:p>
          <a:p>
            <a:pPr defTabSz="2170121">
              <a:lnSpc>
                <a:spcPct val="80000"/>
              </a:lnSpc>
              <a:defRPr sz="2848" spc="-56">
                <a:solidFill>
                  <a:srgbClr val="FFFFFF"/>
                </a:solidFill>
                <a:latin typeface="Avenir Heavy"/>
                <a:ea typeface="Avenir Heavy"/>
                <a:cs typeface="Avenir Heavy"/>
                <a:sym typeface="Avenir Heavy"/>
              </a:defRPr>
            </a:pPr>
            <a:r>
              <a:t>Project based tasks</a:t>
            </a:r>
          </a:p>
        </p:txBody>
      </p:sp>
      <p:sp>
        <p:nvSpPr>
          <p:cNvPr id="1053" name="Project “Lima”"/>
          <p:cNvSpPr txBox="1"/>
          <p:nvPr/>
        </p:nvSpPr>
        <p:spPr>
          <a:xfrm>
            <a:off x="6802378" y="1448593"/>
            <a:ext cx="2752853" cy="6635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algn="l">
              <a:defRPr sz="3000">
                <a:solidFill>
                  <a:schemeClr val="accent1">
                    <a:hueOff val="114395"/>
                    <a:lumOff val="-24975"/>
                  </a:schemeClr>
                </a:solidFill>
                <a:latin typeface="Avenir Heavy"/>
                <a:ea typeface="Avenir Heavy"/>
                <a:cs typeface="Avenir Heavy"/>
                <a:sym typeface="Avenir Heavy"/>
              </a:defRPr>
            </a:lvl1pPr>
          </a:lstStyle>
          <a:p>
            <a:r>
              <a:t>Project “Lima”</a:t>
            </a:r>
          </a:p>
        </p:txBody>
      </p:sp>
      <p:pic>
        <p:nvPicPr>
          <p:cNvPr id="1054" name="java-rovinj-002-AWSCostTotalLast6Months.png" descr="java-rovinj-002-AWSCostTotalLast6Months.png"/>
          <p:cNvPicPr>
            <a:picLocks noChangeAspect="1"/>
          </p:cNvPicPr>
          <p:nvPr/>
        </p:nvPicPr>
        <p:blipFill>
          <a:blip r:embed="rId2"/>
          <a:stretch>
            <a:fillRect/>
          </a:stretch>
        </p:blipFill>
        <p:spPr>
          <a:xfrm>
            <a:off x="7739998" y="3091305"/>
            <a:ext cx="12518248" cy="7533390"/>
          </a:xfrm>
          <a:prstGeom prst="rect">
            <a:avLst/>
          </a:prstGeom>
          <a:ln w="12700">
            <a:miter lim="400000"/>
          </a:ln>
        </p:spPr>
      </p:pic>
    </p:spTree>
  </p:cSld>
  <p:clrMapOvr>
    <a:masterClrMapping/>
  </p:clrMapOvr>
  <p:transition spd="med"/>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6" name="Rectangle"/>
          <p:cNvSpPr/>
          <p:nvPr/>
        </p:nvSpPr>
        <p:spPr>
          <a:xfrm>
            <a:off x="3045042" y="951962"/>
            <a:ext cx="3302001" cy="11812076"/>
          </a:xfrm>
          <a:prstGeom prst="rect">
            <a:avLst/>
          </a:prstGeom>
          <a:solidFill>
            <a:srgbClr val="003462"/>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a:p>
        </p:txBody>
      </p:sp>
      <p:sp>
        <p:nvSpPr>
          <p:cNvPr id="1057" name="ErgoCloud"/>
          <p:cNvSpPr txBox="1">
            <a:spLocks noGrp="1"/>
          </p:cNvSpPr>
          <p:nvPr>
            <p:ph type="title" idx="4294967295"/>
          </p:nvPr>
        </p:nvSpPr>
        <p:spPr>
          <a:xfrm>
            <a:off x="3048216" y="1145381"/>
            <a:ext cx="3302001" cy="1270001"/>
          </a:xfrm>
          <a:prstGeom prst="rect">
            <a:avLst/>
          </a:prstGeom>
        </p:spPr>
        <p:txBody>
          <a:bodyPr lIns="71437" tIns="71437" rIns="71437" bIns="71437" anchor="ctr"/>
          <a:lstStyle>
            <a:lvl1pPr defTabSz="2438339">
              <a:lnSpc>
                <a:spcPct val="80000"/>
              </a:lnSpc>
              <a:defRPr sz="3200" spc="-64">
                <a:solidFill>
                  <a:srgbClr val="FFFFFF"/>
                </a:solidFill>
                <a:latin typeface="Avenir Book"/>
                <a:ea typeface="Avenir Book"/>
                <a:cs typeface="Avenir Book"/>
                <a:sym typeface="Avenir Book"/>
              </a:defRPr>
            </a:lvl1pPr>
          </a:lstStyle>
          <a:p>
            <a:r>
              <a:t>ErgoCloud</a:t>
            </a:r>
          </a:p>
        </p:txBody>
      </p:sp>
      <p:sp>
        <p:nvSpPr>
          <p:cNvPr id="1058" name="Rectangle"/>
          <p:cNvSpPr/>
          <p:nvPr/>
        </p:nvSpPr>
        <p:spPr>
          <a:xfrm>
            <a:off x="3937217" y="2413000"/>
            <a:ext cx="1524001" cy="63500"/>
          </a:xfrm>
          <a:prstGeom prst="rect">
            <a:avLst/>
          </a:prstGeom>
          <a:solidFill>
            <a:srgbClr val="04B4DB"/>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a:p>
        </p:txBody>
      </p:sp>
      <p:sp>
        <p:nvSpPr>
          <p:cNvPr id="1059" name="“Elevate The Cloud Game” - Stoisavljević Aleksandar @ 2023"/>
          <p:cNvSpPr txBox="1"/>
          <p:nvPr/>
        </p:nvSpPr>
        <p:spPr>
          <a:xfrm>
            <a:off x="13525499" y="12321858"/>
            <a:ext cx="7785152" cy="5238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a:defRPr>
                <a:latin typeface="Avenir Book"/>
                <a:ea typeface="Avenir Book"/>
                <a:cs typeface="Avenir Book"/>
                <a:sym typeface="Avenir Book"/>
              </a:defRPr>
            </a:lvl1pPr>
          </a:lstStyle>
          <a:p>
            <a:r>
              <a:t>“Elevate The Cloud Game” - Stoisavljević Aleksandar @ 2023</a:t>
            </a:r>
          </a:p>
        </p:txBody>
      </p:sp>
      <p:sp>
        <p:nvSpPr>
          <p:cNvPr id="1060" name="Category I…"/>
          <p:cNvSpPr txBox="1"/>
          <p:nvPr/>
        </p:nvSpPr>
        <p:spPr>
          <a:xfrm>
            <a:off x="3045042" y="2878432"/>
            <a:ext cx="3302001" cy="1270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normAutofit/>
          </a:bodyPr>
          <a:lstStyle/>
          <a:p>
            <a:pPr defTabSz="1926288">
              <a:lnSpc>
                <a:spcPct val="80000"/>
              </a:lnSpc>
              <a:defRPr sz="2528" spc="-50">
                <a:solidFill>
                  <a:srgbClr val="929292"/>
                </a:solidFill>
                <a:latin typeface="Avenir Heavy"/>
                <a:ea typeface="Avenir Heavy"/>
                <a:cs typeface="Avenir Heavy"/>
                <a:sym typeface="Avenir Heavy"/>
              </a:defRPr>
            </a:pPr>
            <a:r>
              <a:t>Category I </a:t>
            </a:r>
          </a:p>
          <a:p>
            <a:pPr defTabSz="1926288">
              <a:lnSpc>
                <a:spcPct val="80000"/>
              </a:lnSpc>
              <a:defRPr sz="2528" spc="-50">
                <a:solidFill>
                  <a:srgbClr val="929292"/>
                </a:solidFill>
                <a:latin typeface="Avenir Heavy"/>
                <a:ea typeface="Avenir Heavy"/>
                <a:cs typeface="Avenir Heavy"/>
                <a:sym typeface="Avenir Heavy"/>
              </a:defRPr>
            </a:pPr>
            <a:r>
              <a:t>“Low Hanging Fruits”</a:t>
            </a:r>
          </a:p>
        </p:txBody>
      </p:sp>
      <p:sp>
        <p:nvSpPr>
          <p:cNvPr id="1061" name="Category II…"/>
          <p:cNvSpPr txBox="1"/>
          <p:nvPr/>
        </p:nvSpPr>
        <p:spPr>
          <a:xfrm>
            <a:off x="3045042" y="4611484"/>
            <a:ext cx="3302001" cy="1270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normAutofit/>
          </a:bodyPr>
          <a:lstStyle/>
          <a:p>
            <a:pPr defTabSz="2170121">
              <a:lnSpc>
                <a:spcPct val="80000"/>
              </a:lnSpc>
              <a:defRPr sz="2848" spc="-56">
                <a:solidFill>
                  <a:srgbClr val="FFFFFF"/>
                </a:solidFill>
                <a:latin typeface="Avenir Heavy"/>
                <a:ea typeface="Avenir Heavy"/>
                <a:cs typeface="Avenir Heavy"/>
                <a:sym typeface="Avenir Heavy"/>
              </a:defRPr>
            </a:pPr>
            <a:r>
              <a:t>Category II </a:t>
            </a:r>
          </a:p>
          <a:p>
            <a:pPr defTabSz="2170121">
              <a:lnSpc>
                <a:spcPct val="80000"/>
              </a:lnSpc>
              <a:defRPr sz="2848" spc="-56">
                <a:solidFill>
                  <a:srgbClr val="FFFFFF"/>
                </a:solidFill>
                <a:latin typeface="Avenir Heavy"/>
                <a:ea typeface="Avenir Heavy"/>
                <a:cs typeface="Avenir Heavy"/>
                <a:sym typeface="Avenir Heavy"/>
              </a:defRPr>
            </a:pPr>
            <a:r>
              <a:t>Project based tasks</a:t>
            </a:r>
          </a:p>
        </p:txBody>
      </p:sp>
      <p:sp>
        <p:nvSpPr>
          <p:cNvPr id="1062" name="Project “Bern”"/>
          <p:cNvSpPr txBox="1"/>
          <p:nvPr/>
        </p:nvSpPr>
        <p:spPr>
          <a:xfrm>
            <a:off x="11564111" y="6422744"/>
            <a:ext cx="5363084" cy="11842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a:defRPr sz="6000">
                <a:solidFill>
                  <a:schemeClr val="accent1">
                    <a:hueOff val="114395"/>
                    <a:lumOff val="-24975"/>
                  </a:schemeClr>
                </a:solidFill>
                <a:latin typeface="Avenir Heavy"/>
                <a:ea typeface="Avenir Heavy"/>
                <a:cs typeface="Avenir Heavy"/>
                <a:sym typeface="Avenir Heavy"/>
              </a:defRPr>
            </a:lvl1pPr>
          </a:lstStyle>
          <a:p>
            <a:r>
              <a:t>Project “Bern”</a:t>
            </a:r>
          </a:p>
        </p:txBody>
      </p:sp>
      <p:grpSp>
        <p:nvGrpSpPr>
          <p:cNvPr id="1065" name="Group"/>
          <p:cNvGrpSpPr/>
          <p:nvPr/>
        </p:nvGrpSpPr>
        <p:grpSpPr>
          <a:xfrm>
            <a:off x="21364119" y="1005681"/>
            <a:ext cx="1320394" cy="1270001"/>
            <a:chOff x="0" y="0"/>
            <a:chExt cx="1320393" cy="1270000"/>
          </a:xfrm>
        </p:grpSpPr>
        <p:sp>
          <p:nvSpPr>
            <p:cNvPr id="1063" name="Circle"/>
            <p:cNvSpPr/>
            <p:nvPr/>
          </p:nvSpPr>
          <p:spPr>
            <a:xfrm>
              <a:off x="25196" y="0"/>
              <a:ext cx="1270001" cy="1270000"/>
            </a:xfrm>
            <a:prstGeom prst="ellipse">
              <a:avLst/>
            </a:prstGeom>
            <a:solidFill>
              <a:schemeClr val="accent4">
                <a:hueOff val="-476017"/>
                <a:lumOff val="-10042"/>
              </a:schemeClr>
            </a:solidFill>
            <a:ln w="12700" cap="flat">
              <a:noFill/>
              <a:miter lim="400000"/>
            </a:ln>
            <a:effectLst/>
          </p:spPr>
          <p:txBody>
            <a:bodyPr wrap="square" lIns="71437" tIns="71437" rIns="71437" bIns="71437" numCol="1" anchor="ctr">
              <a:noAutofit/>
            </a:bodyPr>
            <a:lstStyle/>
            <a:p>
              <a:pPr defTabSz="821531">
                <a:defRPr sz="3000">
                  <a:solidFill>
                    <a:srgbClr val="000000"/>
                  </a:solidFill>
                  <a:latin typeface="Helvetica Neue Medium"/>
                  <a:ea typeface="Helvetica Neue Medium"/>
                  <a:cs typeface="Helvetica Neue Medium"/>
                  <a:sym typeface="Helvetica Neue Medium"/>
                </a:defRPr>
              </a:pPr>
              <a:endParaRPr/>
            </a:p>
          </p:txBody>
        </p:sp>
        <p:sp>
          <p:nvSpPr>
            <p:cNvPr id="1064" name="COST02…"/>
            <p:cNvSpPr txBox="1"/>
            <p:nvPr/>
          </p:nvSpPr>
          <p:spPr>
            <a:xfrm>
              <a:off x="0" y="224714"/>
              <a:ext cx="1320394" cy="82057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numCol="1" anchor="ctr">
              <a:spAutoFit/>
            </a:bodyPr>
            <a:lstStyle/>
            <a:p>
              <a:pPr>
                <a:defRPr b="1"/>
              </a:pPr>
              <a:r>
                <a:t>COST02 </a:t>
              </a:r>
            </a:p>
            <a:p>
              <a:pPr>
                <a:defRPr b="1"/>
              </a:pPr>
              <a:r>
                <a:t>BP03</a:t>
              </a:r>
            </a:p>
          </p:txBody>
        </p:sp>
      </p:grpSp>
    </p:spTree>
  </p:cSld>
  <p:clrMapOvr>
    <a:masterClrMapping/>
  </p:clrMapOvr>
  <p:transition spd="med"/>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7" name="Rectangle"/>
          <p:cNvSpPr/>
          <p:nvPr/>
        </p:nvSpPr>
        <p:spPr>
          <a:xfrm>
            <a:off x="3045042" y="951962"/>
            <a:ext cx="3302001" cy="11812076"/>
          </a:xfrm>
          <a:prstGeom prst="rect">
            <a:avLst/>
          </a:prstGeom>
          <a:solidFill>
            <a:srgbClr val="003462"/>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a:p>
        </p:txBody>
      </p:sp>
      <p:sp>
        <p:nvSpPr>
          <p:cNvPr id="1068" name="ErgoCloud"/>
          <p:cNvSpPr txBox="1">
            <a:spLocks noGrp="1"/>
          </p:cNvSpPr>
          <p:nvPr>
            <p:ph type="title" idx="4294967295"/>
          </p:nvPr>
        </p:nvSpPr>
        <p:spPr>
          <a:xfrm>
            <a:off x="3048216" y="1145381"/>
            <a:ext cx="3302001" cy="1270001"/>
          </a:xfrm>
          <a:prstGeom prst="rect">
            <a:avLst/>
          </a:prstGeom>
        </p:spPr>
        <p:txBody>
          <a:bodyPr lIns="71437" tIns="71437" rIns="71437" bIns="71437" anchor="ctr"/>
          <a:lstStyle>
            <a:lvl1pPr defTabSz="2438339">
              <a:lnSpc>
                <a:spcPct val="80000"/>
              </a:lnSpc>
              <a:defRPr sz="3200" spc="-64">
                <a:solidFill>
                  <a:srgbClr val="FFFFFF"/>
                </a:solidFill>
                <a:latin typeface="Avenir Book"/>
                <a:ea typeface="Avenir Book"/>
                <a:cs typeface="Avenir Book"/>
                <a:sym typeface="Avenir Book"/>
              </a:defRPr>
            </a:lvl1pPr>
          </a:lstStyle>
          <a:p>
            <a:r>
              <a:t>ErgoCloud</a:t>
            </a:r>
          </a:p>
        </p:txBody>
      </p:sp>
      <p:sp>
        <p:nvSpPr>
          <p:cNvPr id="1069" name="Rectangle"/>
          <p:cNvSpPr/>
          <p:nvPr/>
        </p:nvSpPr>
        <p:spPr>
          <a:xfrm>
            <a:off x="3937217" y="2413000"/>
            <a:ext cx="1524001" cy="63500"/>
          </a:xfrm>
          <a:prstGeom prst="rect">
            <a:avLst/>
          </a:prstGeom>
          <a:solidFill>
            <a:srgbClr val="04B4DB"/>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a:p>
        </p:txBody>
      </p:sp>
      <p:sp>
        <p:nvSpPr>
          <p:cNvPr id="1070" name="“Elevate The Cloud Game” - Stoisavljević Aleksandar @ 2023"/>
          <p:cNvSpPr txBox="1"/>
          <p:nvPr/>
        </p:nvSpPr>
        <p:spPr>
          <a:xfrm>
            <a:off x="13525499" y="12321858"/>
            <a:ext cx="7785152" cy="5238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a:defRPr>
                <a:latin typeface="Avenir Book"/>
                <a:ea typeface="Avenir Book"/>
                <a:cs typeface="Avenir Book"/>
                <a:sym typeface="Avenir Book"/>
              </a:defRPr>
            </a:lvl1pPr>
          </a:lstStyle>
          <a:p>
            <a:r>
              <a:t>“Elevate The Cloud Game” - Stoisavljević Aleksandar @ 2023</a:t>
            </a:r>
          </a:p>
        </p:txBody>
      </p:sp>
      <p:sp>
        <p:nvSpPr>
          <p:cNvPr id="1071" name="Category I…"/>
          <p:cNvSpPr txBox="1"/>
          <p:nvPr/>
        </p:nvSpPr>
        <p:spPr>
          <a:xfrm>
            <a:off x="3045042" y="2878432"/>
            <a:ext cx="3302001" cy="1270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normAutofit/>
          </a:bodyPr>
          <a:lstStyle/>
          <a:p>
            <a:pPr defTabSz="1926288">
              <a:lnSpc>
                <a:spcPct val="80000"/>
              </a:lnSpc>
              <a:defRPr sz="2528" spc="-50">
                <a:solidFill>
                  <a:srgbClr val="929292"/>
                </a:solidFill>
                <a:latin typeface="Avenir Heavy"/>
                <a:ea typeface="Avenir Heavy"/>
                <a:cs typeface="Avenir Heavy"/>
                <a:sym typeface="Avenir Heavy"/>
              </a:defRPr>
            </a:pPr>
            <a:r>
              <a:t>Category I </a:t>
            </a:r>
          </a:p>
          <a:p>
            <a:pPr defTabSz="1926288">
              <a:lnSpc>
                <a:spcPct val="80000"/>
              </a:lnSpc>
              <a:defRPr sz="2528" spc="-50">
                <a:solidFill>
                  <a:srgbClr val="929292"/>
                </a:solidFill>
                <a:latin typeface="Avenir Heavy"/>
                <a:ea typeface="Avenir Heavy"/>
                <a:cs typeface="Avenir Heavy"/>
                <a:sym typeface="Avenir Heavy"/>
              </a:defRPr>
            </a:pPr>
            <a:r>
              <a:t>“Low Hanging Fruits”</a:t>
            </a:r>
          </a:p>
        </p:txBody>
      </p:sp>
      <p:sp>
        <p:nvSpPr>
          <p:cNvPr id="1072" name="Category II…"/>
          <p:cNvSpPr txBox="1"/>
          <p:nvPr/>
        </p:nvSpPr>
        <p:spPr>
          <a:xfrm>
            <a:off x="3045042" y="4611484"/>
            <a:ext cx="3302001" cy="1270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normAutofit/>
          </a:bodyPr>
          <a:lstStyle/>
          <a:p>
            <a:pPr defTabSz="2170121">
              <a:lnSpc>
                <a:spcPct val="80000"/>
              </a:lnSpc>
              <a:defRPr sz="2848" spc="-56">
                <a:solidFill>
                  <a:srgbClr val="FFFFFF"/>
                </a:solidFill>
                <a:latin typeface="Avenir Heavy"/>
                <a:ea typeface="Avenir Heavy"/>
                <a:cs typeface="Avenir Heavy"/>
                <a:sym typeface="Avenir Heavy"/>
              </a:defRPr>
            </a:pPr>
            <a:r>
              <a:t>Category II </a:t>
            </a:r>
          </a:p>
          <a:p>
            <a:pPr defTabSz="2170121">
              <a:lnSpc>
                <a:spcPct val="80000"/>
              </a:lnSpc>
              <a:defRPr sz="2848" spc="-56">
                <a:solidFill>
                  <a:srgbClr val="FFFFFF"/>
                </a:solidFill>
                <a:latin typeface="Avenir Heavy"/>
                <a:ea typeface="Avenir Heavy"/>
                <a:cs typeface="Avenir Heavy"/>
                <a:sym typeface="Avenir Heavy"/>
              </a:defRPr>
            </a:pPr>
            <a:r>
              <a:t>Project based tasks</a:t>
            </a:r>
          </a:p>
        </p:txBody>
      </p:sp>
      <p:sp>
        <p:nvSpPr>
          <p:cNvPr id="1073" name="Project “Bern”"/>
          <p:cNvSpPr txBox="1"/>
          <p:nvPr/>
        </p:nvSpPr>
        <p:spPr>
          <a:xfrm>
            <a:off x="6802378" y="1448593"/>
            <a:ext cx="2759330" cy="6635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algn="l">
              <a:defRPr sz="3000">
                <a:solidFill>
                  <a:schemeClr val="accent1">
                    <a:hueOff val="114395"/>
                    <a:lumOff val="-24975"/>
                  </a:schemeClr>
                </a:solidFill>
                <a:latin typeface="Avenir Heavy"/>
                <a:ea typeface="Avenir Heavy"/>
                <a:cs typeface="Avenir Heavy"/>
                <a:sym typeface="Avenir Heavy"/>
              </a:defRPr>
            </a:lvl1pPr>
          </a:lstStyle>
          <a:p>
            <a:r>
              <a:t>Project “Bern”</a:t>
            </a:r>
          </a:p>
        </p:txBody>
      </p:sp>
      <p:grpSp>
        <p:nvGrpSpPr>
          <p:cNvPr id="1076" name="Group"/>
          <p:cNvGrpSpPr/>
          <p:nvPr/>
        </p:nvGrpSpPr>
        <p:grpSpPr>
          <a:xfrm>
            <a:off x="21364119" y="1005681"/>
            <a:ext cx="1320394" cy="1270001"/>
            <a:chOff x="0" y="0"/>
            <a:chExt cx="1320393" cy="1270000"/>
          </a:xfrm>
        </p:grpSpPr>
        <p:sp>
          <p:nvSpPr>
            <p:cNvPr id="1074" name="Circle"/>
            <p:cNvSpPr/>
            <p:nvPr/>
          </p:nvSpPr>
          <p:spPr>
            <a:xfrm>
              <a:off x="25196" y="0"/>
              <a:ext cx="1270001" cy="1270000"/>
            </a:xfrm>
            <a:prstGeom prst="ellipse">
              <a:avLst/>
            </a:prstGeom>
            <a:solidFill>
              <a:schemeClr val="accent4">
                <a:hueOff val="-476017"/>
                <a:lumOff val="-10042"/>
              </a:schemeClr>
            </a:solidFill>
            <a:ln w="12700" cap="flat">
              <a:noFill/>
              <a:miter lim="400000"/>
            </a:ln>
            <a:effectLst/>
          </p:spPr>
          <p:txBody>
            <a:bodyPr wrap="square" lIns="71437" tIns="71437" rIns="71437" bIns="71437" numCol="1" anchor="ctr">
              <a:noAutofit/>
            </a:bodyPr>
            <a:lstStyle/>
            <a:p>
              <a:pPr defTabSz="821531">
                <a:defRPr sz="3000">
                  <a:solidFill>
                    <a:srgbClr val="000000"/>
                  </a:solidFill>
                  <a:latin typeface="Helvetica Neue Medium"/>
                  <a:ea typeface="Helvetica Neue Medium"/>
                  <a:cs typeface="Helvetica Neue Medium"/>
                  <a:sym typeface="Helvetica Neue Medium"/>
                </a:defRPr>
              </a:pPr>
              <a:endParaRPr/>
            </a:p>
          </p:txBody>
        </p:sp>
        <p:sp>
          <p:nvSpPr>
            <p:cNvPr id="1075" name="COST02…"/>
            <p:cNvSpPr txBox="1"/>
            <p:nvPr/>
          </p:nvSpPr>
          <p:spPr>
            <a:xfrm>
              <a:off x="0" y="224714"/>
              <a:ext cx="1320394" cy="82057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numCol="1" anchor="ctr">
              <a:spAutoFit/>
            </a:bodyPr>
            <a:lstStyle/>
            <a:p>
              <a:pPr>
                <a:defRPr b="1"/>
              </a:pPr>
              <a:r>
                <a:t>COST02 </a:t>
              </a:r>
            </a:p>
            <a:p>
              <a:pPr>
                <a:defRPr b="1"/>
              </a:pPr>
              <a:r>
                <a:t>BP03</a:t>
              </a:r>
            </a:p>
          </p:txBody>
        </p:sp>
      </p:grpSp>
      <p:sp>
        <p:nvSpPr>
          <p:cNvPr id="1077" name="Implement a structure of accounts that maps well to your organization. This assists in allocating and managing costs throughout your organization."/>
          <p:cNvSpPr txBox="1"/>
          <p:nvPr/>
        </p:nvSpPr>
        <p:spPr>
          <a:xfrm>
            <a:off x="6858000" y="2860000"/>
            <a:ext cx="13200120" cy="10064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spAutoFit/>
          </a:bodyPr>
          <a:lstStyle>
            <a:lvl1pPr algn="l" defTabSz="457200">
              <a:defRPr sz="2500">
                <a:solidFill>
                  <a:srgbClr val="333333"/>
                </a:solidFill>
                <a:latin typeface="Avenir Book"/>
                <a:ea typeface="Avenir Book"/>
                <a:cs typeface="Avenir Book"/>
                <a:sym typeface="Avenir Book"/>
              </a:defRPr>
            </a:lvl1pPr>
          </a:lstStyle>
          <a:p>
            <a:r>
              <a:t>Implement a structure of accounts that maps well to your organization. This assists in allocating and managing costs throughout your organization. </a:t>
            </a:r>
          </a:p>
        </p:txBody>
      </p:sp>
      <p:pic>
        <p:nvPicPr>
          <p:cNvPr id="1078" name="ECG-CostOptimization-072.png" descr="ECG-CostOptimization-072.png"/>
          <p:cNvPicPr>
            <a:picLocks noChangeAspect="1"/>
          </p:cNvPicPr>
          <p:nvPr/>
        </p:nvPicPr>
        <p:blipFill>
          <a:blip r:embed="rId3"/>
          <a:stretch>
            <a:fillRect/>
          </a:stretch>
        </p:blipFill>
        <p:spPr>
          <a:xfrm>
            <a:off x="8292658" y="5188629"/>
            <a:ext cx="10330803" cy="5811077"/>
          </a:xfrm>
          <a:prstGeom prst="rect">
            <a:avLst/>
          </a:prstGeom>
          <a:ln w="12700">
            <a:miter lim="400000"/>
          </a:ln>
        </p:spPr>
      </p:pic>
    </p:spTree>
  </p:cSld>
  <p:clrMapOvr>
    <a:masterClrMapping/>
  </p:clrMapOvr>
  <p:transition spd="med"/>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2" name="Rectangle"/>
          <p:cNvSpPr/>
          <p:nvPr/>
        </p:nvSpPr>
        <p:spPr>
          <a:xfrm>
            <a:off x="3045042" y="951962"/>
            <a:ext cx="3302001" cy="11812076"/>
          </a:xfrm>
          <a:prstGeom prst="rect">
            <a:avLst/>
          </a:prstGeom>
          <a:solidFill>
            <a:srgbClr val="003462"/>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a:p>
        </p:txBody>
      </p:sp>
      <p:sp>
        <p:nvSpPr>
          <p:cNvPr id="1083" name="ErgoCloud"/>
          <p:cNvSpPr txBox="1">
            <a:spLocks noGrp="1"/>
          </p:cNvSpPr>
          <p:nvPr>
            <p:ph type="title" idx="4294967295"/>
          </p:nvPr>
        </p:nvSpPr>
        <p:spPr>
          <a:xfrm>
            <a:off x="3048216" y="1145381"/>
            <a:ext cx="3302001" cy="1270001"/>
          </a:xfrm>
          <a:prstGeom prst="rect">
            <a:avLst/>
          </a:prstGeom>
        </p:spPr>
        <p:txBody>
          <a:bodyPr lIns="71437" tIns="71437" rIns="71437" bIns="71437" anchor="ctr"/>
          <a:lstStyle>
            <a:lvl1pPr defTabSz="2438339">
              <a:lnSpc>
                <a:spcPct val="80000"/>
              </a:lnSpc>
              <a:defRPr sz="3200" spc="-64">
                <a:solidFill>
                  <a:srgbClr val="FFFFFF"/>
                </a:solidFill>
                <a:latin typeface="Avenir Book"/>
                <a:ea typeface="Avenir Book"/>
                <a:cs typeface="Avenir Book"/>
                <a:sym typeface="Avenir Book"/>
              </a:defRPr>
            </a:lvl1pPr>
          </a:lstStyle>
          <a:p>
            <a:r>
              <a:t>ErgoCloud</a:t>
            </a:r>
          </a:p>
        </p:txBody>
      </p:sp>
      <p:sp>
        <p:nvSpPr>
          <p:cNvPr id="1084" name="Rectangle"/>
          <p:cNvSpPr/>
          <p:nvPr/>
        </p:nvSpPr>
        <p:spPr>
          <a:xfrm>
            <a:off x="3937217" y="2413000"/>
            <a:ext cx="1524001" cy="63500"/>
          </a:xfrm>
          <a:prstGeom prst="rect">
            <a:avLst/>
          </a:prstGeom>
          <a:solidFill>
            <a:srgbClr val="04B4DB"/>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a:p>
        </p:txBody>
      </p:sp>
      <p:sp>
        <p:nvSpPr>
          <p:cNvPr id="1085" name="“Elevate The Cloud Game” - Stoisavljević Aleksandar @ 2023"/>
          <p:cNvSpPr txBox="1"/>
          <p:nvPr/>
        </p:nvSpPr>
        <p:spPr>
          <a:xfrm>
            <a:off x="13525499" y="12321858"/>
            <a:ext cx="7785152" cy="5238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a:defRPr>
                <a:latin typeface="Avenir Book"/>
                <a:ea typeface="Avenir Book"/>
                <a:cs typeface="Avenir Book"/>
                <a:sym typeface="Avenir Book"/>
              </a:defRPr>
            </a:lvl1pPr>
          </a:lstStyle>
          <a:p>
            <a:r>
              <a:t>“Elevate The Cloud Game” - Stoisavljević Aleksandar @ 2023</a:t>
            </a:r>
          </a:p>
        </p:txBody>
      </p:sp>
      <p:sp>
        <p:nvSpPr>
          <p:cNvPr id="1086" name="Category I…"/>
          <p:cNvSpPr txBox="1"/>
          <p:nvPr/>
        </p:nvSpPr>
        <p:spPr>
          <a:xfrm>
            <a:off x="3045042" y="2878432"/>
            <a:ext cx="3302001" cy="1270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normAutofit/>
          </a:bodyPr>
          <a:lstStyle/>
          <a:p>
            <a:pPr defTabSz="1926288">
              <a:lnSpc>
                <a:spcPct val="80000"/>
              </a:lnSpc>
              <a:defRPr sz="2528" spc="-50">
                <a:solidFill>
                  <a:srgbClr val="929292"/>
                </a:solidFill>
                <a:latin typeface="Avenir Heavy"/>
                <a:ea typeface="Avenir Heavy"/>
                <a:cs typeface="Avenir Heavy"/>
                <a:sym typeface="Avenir Heavy"/>
              </a:defRPr>
            </a:pPr>
            <a:r>
              <a:t>Category I </a:t>
            </a:r>
          </a:p>
          <a:p>
            <a:pPr defTabSz="1926288">
              <a:lnSpc>
                <a:spcPct val="80000"/>
              </a:lnSpc>
              <a:defRPr sz="2528" spc="-50">
                <a:solidFill>
                  <a:srgbClr val="929292"/>
                </a:solidFill>
                <a:latin typeface="Avenir Heavy"/>
                <a:ea typeface="Avenir Heavy"/>
                <a:cs typeface="Avenir Heavy"/>
                <a:sym typeface="Avenir Heavy"/>
              </a:defRPr>
            </a:pPr>
            <a:r>
              <a:t>“Low Hanging Fruits”</a:t>
            </a:r>
          </a:p>
        </p:txBody>
      </p:sp>
      <p:sp>
        <p:nvSpPr>
          <p:cNvPr id="1087" name="Category II…"/>
          <p:cNvSpPr txBox="1"/>
          <p:nvPr/>
        </p:nvSpPr>
        <p:spPr>
          <a:xfrm>
            <a:off x="3045042" y="4611484"/>
            <a:ext cx="3302001" cy="1270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normAutofit/>
          </a:bodyPr>
          <a:lstStyle/>
          <a:p>
            <a:pPr defTabSz="2170121">
              <a:lnSpc>
                <a:spcPct val="80000"/>
              </a:lnSpc>
              <a:defRPr sz="2848" spc="-56">
                <a:solidFill>
                  <a:srgbClr val="FFFFFF"/>
                </a:solidFill>
                <a:latin typeface="Avenir Heavy"/>
                <a:ea typeface="Avenir Heavy"/>
                <a:cs typeface="Avenir Heavy"/>
                <a:sym typeface="Avenir Heavy"/>
              </a:defRPr>
            </a:pPr>
            <a:r>
              <a:t>Category II </a:t>
            </a:r>
          </a:p>
          <a:p>
            <a:pPr defTabSz="2170121">
              <a:lnSpc>
                <a:spcPct val="80000"/>
              </a:lnSpc>
              <a:defRPr sz="2848" spc="-56">
                <a:solidFill>
                  <a:srgbClr val="FFFFFF"/>
                </a:solidFill>
                <a:latin typeface="Avenir Heavy"/>
                <a:ea typeface="Avenir Heavy"/>
                <a:cs typeface="Avenir Heavy"/>
                <a:sym typeface="Avenir Heavy"/>
              </a:defRPr>
            </a:pPr>
            <a:r>
              <a:t>Project based tasks</a:t>
            </a:r>
          </a:p>
        </p:txBody>
      </p:sp>
      <p:sp>
        <p:nvSpPr>
          <p:cNvPr id="1088" name="Project “Bern”"/>
          <p:cNvSpPr txBox="1"/>
          <p:nvPr/>
        </p:nvSpPr>
        <p:spPr>
          <a:xfrm>
            <a:off x="6802378" y="1448593"/>
            <a:ext cx="2759330" cy="6635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algn="l">
              <a:defRPr sz="3000">
                <a:solidFill>
                  <a:schemeClr val="accent1">
                    <a:hueOff val="114395"/>
                    <a:lumOff val="-24975"/>
                  </a:schemeClr>
                </a:solidFill>
                <a:latin typeface="Avenir Heavy"/>
                <a:ea typeface="Avenir Heavy"/>
                <a:cs typeface="Avenir Heavy"/>
                <a:sym typeface="Avenir Heavy"/>
              </a:defRPr>
            </a:lvl1pPr>
          </a:lstStyle>
          <a:p>
            <a:r>
              <a:t>Project “Bern”</a:t>
            </a:r>
          </a:p>
        </p:txBody>
      </p:sp>
      <p:grpSp>
        <p:nvGrpSpPr>
          <p:cNvPr id="1091" name="Group"/>
          <p:cNvGrpSpPr/>
          <p:nvPr/>
        </p:nvGrpSpPr>
        <p:grpSpPr>
          <a:xfrm>
            <a:off x="21364119" y="1005681"/>
            <a:ext cx="1320394" cy="1270001"/>
            <a:chOff x="0" y="0"/>
            <a:chExt cx="1320393" cy="1270000"/>
          </a:xfrm>
        </p:grpSpPr>
        <p:sp>
          <p:nvSpPr>
            <p:cNvPr id="1089" name="Circle"/>
            <p:cNvSpPr/>
            <p:nvPr/>
          </p:nvSpPr>
          <p:spPr>
            <a:xfrm>
              <a:off x="25196" y="0"/>
              <a:ext cx="1270001" cy="1270000"/>
            </a:xfrm>
            <a:prstGeom prst="ellipse">
              <a:avLst/>
            </a:prstGeom>
            <a:solidFill>
              <a:schemeClr val="accent4">
                <a:hueOff val="-476017"/>
                <a:lumOff val="-10042"/>
              </a:schemeClr>
            </a:solidFill>
            <a:ln w="12700" cap="flat">
              <a:noFill/>
              <a:miter lim="400000"/>
            </a:ln>
            <a:effectLst/>
          </p:spPr>
          <p:txBody>
            <a:bodyPr wrap="square" lIns="71437" tIns="71437" rIns="71437" bIns="71437" numCol="1" anchor="ctr">
              <a:noAutofit/>
            </a:bodyPr>
            <a:lstStyle/>
            <a:p>
              <a:pPr defTabSz="821531">
                <a:defRPr sz="3000">
                  <a:solidFill>
                    <a:srgbClr val="000000"/>
                  </a:solidFill>
                  <a:latin typeface="Helvetica Neue Medium"/>
                  <a:ea typeface="Helvetica Neue Medium"/>
                  <a:cs typeface="Helvetica Neue Medium"/>
                  <a:sym typeface="Helvetica Neue Medium"/>
                </a:defRPr>
              </a:pPr>
              <a:endParaRPr/>
            </a:p>
          </p:txBody>
        </p:sp>
        <p:sp>
          <p:nvSpPr>
            <p:cNvPr id="1090" name="COST02…"/>
            <p:cNvSpPr txBox="1"/>
            <p:nvPr/>
          </p:nvSpPr>
          <p:spPr>
            <a:xfrm>
              <a:off x="0" y="224714"/>
              <a:ext cx="1320394" cy="82057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numCol="1" anchor="ctr">
              <a:spAutoFit/>
            </a:bodyPr>
            <a:lstStyle/>
            <a:p>
              <a:pPr>
                <a:defRPr b="1"/>
              </a:pPr>
              <a:r>
                <a:t>COST02 </a:t>
              </a:r>
            </a:p>
            <a:p>
              <a:pPr>
                <a:defRPr b="1"/>
              </a:pPr>
              <a:r>
                <a:t>BP03</a:t>
              </a:r>
            </a:p>
          </p:txBody>
        </p:sp>
      </p:grpSp>
      <p:sp>
        <p:nvSpPr>
          <p:cNvPr id="1092" name="AWS EKS “on-premisse”?"/>
          <p:cNvSpPr txBox="1"/>
          <p:nvPr/>
        </p:nvSpPr>
        <p:spPr>
          <a:xfrm>
            <a:off x="7235513" y="4654346"/>
            <a:ext cx="9251570" cy="11842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a:defRPr sz="6000">
                <a:solidFill>
                  <a:schemeClr val="accent1">
                    <a:hueOff val="114395"/>
                    <a:lumOff val="-24975"/>
                  </a:schemeClr>
                </a:solidFill>
                <a:latin typeface="Avenir Heavy"/>
                <a:ea typeface="Avenir Heavy"/>
                <a:cs typeface="Avenir Heavy"/>
                <a:sym typeface="Avenir Heavy"/>
              </a:defRPr>
            </a:lvl1pPr>
          </a:lstStyle>
          <a:p>
            <a:r>
              <a:t>AWS EKS “on-premisse”?</a:t>
            </a:r>
          </a:p>
        </p:txBody>
      </p:sp>
      <p:sp>
        <p:nvSpPr>
          <p:cNvPr id="1093" name="DTAP / DSP"/>
          <p:cNvSpPr txBox="1"/>
          <p:nvPr/>
        </p:nvSpPr>
        <p:spPr>
          <a:xfrm>
            <a:off x="7241264" y="2921294"/>
            <a:ext cx="4345814" cy="11842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a:defRPr sz="6000">
                <a:solidFill>
                  <a:schemeClr val="accent1">
                    <a:hueOff val="114395"/>
                    <a:lumOff val="-24975"/>
                  </a:schemeClr>
                </a:solidFill>
                <a:latin typeface="Avenir Heavy"/>
                <a:ea typeface="Avenir Heavy"/>
                <a:cs typeface="Avenir Heavy"/>
                <a:sym typeface="Avenir Heavy"/>
              </a:defRPr>
            </a:lvl1pPr>
          </a:lstStyle>
          <a:p>
            <a:r>
              <a:t>DTAP / DSP</a:t>
            </a:r>
          </a:p>
        </p:txBody>
      </p:sp>
    </p:spTree>
  </p:cSld>
  <p:clrMapOvr>
    <a:masterClrMapping/>
  </p:clrMapOvr>
  <p:transition spd="med"/>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7" name="Rectangle"/>
          <p:cNvSpPr/>
          <p:nvPr/>
        </p:nvSpPr>
        <p:spPr>
          <a:xfrm>
            <a:off x="3045042" y="951962"/>
            <a:ext cx="3302001" cy="11812076"/>
          </a:xfrm>
          <a:prstGeom prst="rect">
            <a:avLst/>
          </a:prstGeom>
          <a:solidFill>
            <a:srgbClr val="003462"/>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a:p>
        </p:txBody>
      </p:sp>
      <p:sp>
        <p:nvSpPr>
          <p:cNvPr id="1098" name="ErgoCloud"/>
          <p:cNvSpPr txBox="1">
            <a:spLocks noGrp="1"/>
          </p:cNvSpPr>
          <p:nvPr>
            <p:ph type="title" idx="4294967295"/>
          </p:nvPr>
        </p:nvSpPr>
        <p:spPr>
          <a:xfrm>
            <a:off x="3048216" y="1145381"/>
            <a:ext cx="3302001" cy="1270001"/>
          </a:xfrm>
          <a:prstGeom prst="rect">
            <a:avLst/>
          </a:prstGeom>
        </p:spPr>
        <p:txBody>
          <a:bodyPr lIns="71437" tIns="71437" rIns="71437" bIns="71437" anchor="ctr"/>
          <a:lstStyle>
            <a:lvl1pPr defTabSz="2438339">
              <a:lnSpc>
                <a:spcPct val="80000"/>
              </a:lnSpc>
              <a:defRPr sz="3200" spc="-64">
                <a:solidFill>
                  <a:srgbClr val="FFFFFF"/>
                </a:solidFill>
                <a:latin typeface="Avenir Book"/>
                <a:ea typeface="Avenir Book"/>
                <a:cs typeface="Avenir Book"/>
                <a:sym typeface="Avenir Book"/>
              </a:defRPr>
            </a:lvl1pPr>
          </a:lstStyle>
          <a:p>
            <a:r>
              <a:t>ErgoCloud</a:t>
            </a:r>
          </a:p>
        </p:txBody>
      </p:sp>
      <p:sp>
        <p:nvSpPr>
          <p:cNvPr id="1099" name="Rectangle"/>
          <p:cNvSpPr/>
          <p:nvPr/>
        </p:nvSpPr>
        <p:spPr>
          <a:xfrm>
            <a:off x="3937217" y="2413000"/>
            <a:ext cx="1524001" cy="63500"/>
          </a:xfrm>
          <a:prstGeom prst="rect">
            <a:avLst/>
          </a:prstGeom>
          <a:solidFill>
            <a:srgbClr val="04B4DB"/>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a:p>
        </p:txBody>
      </p:sp>
      <p:sp>
        <p:nvSpPr>
          <p:cNvPr id="1100" name="“Elevate The Cloud Game” - Stoisavljević Aleksandar @ 2023"/>
          <p:cNvSpPr txBox="1"/>
          <p:nvPr/>
        </p:nvSpPr>
        <p:spPr>
          <a:xfrm>
            <a:off x="13525499" y="12321858"/>
            <a:ext cx="7785152" cy="5238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a:defRPr>
                <a:latin typeface="Avenir Book"/>
                <a:ea typeface="Avenir Book"/>
                <a:cs typeface="Avenir Book"/>
                <a:sym typeface="Avenir Book"/>
              </a:defRPr>
            </a:lvl1pPr>
          </a:lstStyle>
          <a:p>
            <a:r>
              <a:t>“Elevate The Cloud Game” - Stoisavljević Aleksandar @ 2023</a:t>
            </a:r>
          </a:p>
        </p:txBody>
      </p:sp>
      <p:sp>
        <p:nvSpPr>
          <p:cNvPr id="1101" name="Category I…"/>
          <p:cNvSpPr txBox="1"/>
          <p:nvPr/>
        </p:nvSpPr>
        <p:spPr>
          <a:xfrm>
            <a:off x="3045042" y="2878432"/>
            <a:ext cx="3302001" cy="1270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normAutofit/>
          </a:bodyPr>
          <a:lstStyle/>
          <a:p>
            <a:pPr defTabSz="1926288">
              <a:lnSpc>
                <a:spcPct val="80000"/>
              </a:lnSpc>
              <a:defRPr sz="2528" spc="-50">
                <a:solidFill>
                  <a:srgbClr val="929292"/>
                </a:solidFill>
                <a:latin typeface="Avenir Heavy"/>
                <a:ea typeface="Avenir Heavy"/>
                <a:cs typeface="Avenir Heavy"/>
                <a:sym typeface="Avenir Heavy"/>
              </a:defRPr>
            </a:pPr>
            <a:r>
              <a:t>Category I </a:t>
            </a:r>
          </a:p>
          <a:p>
            <a:pPr defTabSz="1926288">
              <a:lnSpc>
                <a:spcPct val="80000"/>
              </a:lnSpc>
              <a:defRPr sz="2528" spc="-50">
                <a:solidFill>
                  <a:srgbClr val="929292"/>
                </a:solidFill>
                <a:latin typeface="Avenir Heavy"/>
                <a:ea typeface="Avenir Heavy"/>
                <a:cs typeface="Avenir Heavy"/>
                <a:sym typeface="Avenir Heavy"/>
              </a:defRPr>
            </a:pPr>
            <a:r>
              <a:t>“Low Hanging Fruits”</a:t>
            </a:r>
          </a:p>
        </p:txBody>
      </p:sp>
      <p:sp>
        <p:nvSpPr>
          <p:cNvPr id="1102" name="Category II…"/>
          <p:cNvSpPr txBox="1"/>
          <p:nvPr/>
        </p:nvSpPr>
        <p:spPr>
          <a:xfrm>
            <a:off x="3045042" y="4611484"/>
            <a:ext cx="3302001" cy="1270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normAutofit/>
          </a:bodyPr>
          <a:lstStyle/>
          <a:p>
            <a:pPr defTabSz="2170121">
              <a:lnSpc>
                <a:spcPct val="80000"/>
              </a:lnSpc>
              <a:defRPr sz="2848" spc="-56">
                <a:solidFill>
                  <a:srgbClr val="FFFFFF"/>
                </a:solidFill>
                <a:latin typeface="Avenir Heavy"/>
                <a:ea typeface="Avenir Heavy"/>
                <a:cs typeface="Avenir Heavy"/>
                <a:sym typeface="Avenir Heavy"/>
              </a:defRPr>
            </a:pPr>
            <a:r>
              <a:t>Category II </a:t>
            </a:r>
          </a:p>
          <a:p>
            <a:pPr defTabSz="2170121">
              <a:lnSpc>
                <a:spcPct val="80000"/>
              </a:lnSpc>
              <a:defRPr sz="2848" spc="-56">
                <a:solidFill>
                  <a:srgbClr val="FFFFFF"/>
                </a:solidFill>
                <a:latin typeface="Avenir Heavy"/>
                <a:ea typeface="Avenir Heavy"/>
                <a:cs typeface="Avenir Heavy"/>
                <a:sym typeface="Avenir Heavy"/>
              </a:defRPr>
            </a:pPr>
            <a:r>
              <a:t>Project based tasks</a:t>
            </a:r>
          </a:p>
        </p:txBody>
      </p:sp>
      <p:sp>
        <p:nvSpPr>
          <p:cNvPr id="1103" name="Project “Bern”"/>
          <p:cNvSpPr txBox="1"/>
          <p:nvPr/>
        </p:nvSpPr>
        <p:spPr>
          <a:xfrm>
            <a:off x="6802378" y="1448593"/>
            <a:ext cx="2759330" cy="6635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algn="l">
              <a:defRPr sz="3000">
                <a:solidFill>
                  <a:schemeClr val="accent1">
                    <a:hueOff val="114395"/>
                    <a:lumOff val="-24975"/>
                  </a:schemeClr>
                </a:solidFill>
                <a:latin typeface="Avenir Heavy"/>
                <a:ea typeface="Avenir Heavy"/>
                <a:cs typeface="Avenir Heavy"/>
                <a:sym typeface="Avenir Heavy"/>
              </a:defRPr>
            </a:lvl1pPr>
          </a:lstStyle>
          <a:p>
            <a:r>
              <a:t>Project “Bern”</a:t>
            </a:r>
          </a:p>
        </p:txBody>
      </p:sp>
      <p:grpSp>
        <p:nvGrpSpPr>
          <p:cNvPr id="1106" name="Group"/>
          <p:cNvGrpSpPr/>
          <p:nvPr/>
        </p:nvGrpSpPr>
        <p:grpSpPr>
          <a:xfrm>
            <a:off x="21364119" y="1005681"/>
            <a:ext cx="1320394" cy="1270001"/>
            <a:chOff x="0" y="0"/>
            <a:chExt cx="1320393" cy="1270000"/>
          </a:xfrm>
        </p:grpSpPr>
        <p:sp>
          <p:nvSpPr>
            <p:cNvPr id="1104" name="Circle"/>
            <p:cNvSpPr/>
            <p:nvPr/>
          </p:nvSpPr>
          <p:spPr>
            <a:xfrm>
              <a:off x="25196" y="0"/>
              <a:ext cx="1270001" cy="1270000"/>
            </a:xfrm>
            <a:prstGeom prst="ellipse">
              <a:avLst/>
            </a:prstGeom>
            <a:solidFill>
              <a:schemeClr val="accent4">
                <a:hueOff val="-476017"/>
                <a:lumOff val="-10042"/>
              </a:schemeClr>
            </a:solidFill>
            <a:ln w="12700" cap="flat">
              <a:noFill/>
              <a:miter lim="400000"/>
            </a:ln>
            <a:effectLst/>
          </p:spPr>
          <p:txBody>
            <a:bodyPr wrap="square" lIns="71437" tIns="71437" rIns="71437" bIns="71437" numCol="1" anchor="ctr">
              <a:noAutofit/>
            </a:bodyPr>
            <a:lstStyle/>
            <a:p>
              <a:pPr defTabSz="821531">
                <a:defRPr sz="3000">
                  <a:solidFill>
                    <a:srgbClr val="000000"/>
                  </a:solidFill>
                  <a:latin typeface="Helvetica Neue Medium"/>
                  <a:ea typeface="Helvetica Neue Medium"/>
                  <a:cs typeface="Helvetica Neue Medium"/>
                  <a:sym typeface="Helvetica Neue Medium"/>
                </a:defRPr>
              </a:pPr>
              <a:endParaRPr/>
            </a:p>
          </p:txBody>
        </p:sp>
        <p:sp>
          <p:nvSpPr>
            <p:cNvPr id="1105" name="COST02…"/>
            <p:cNvSpPr txBox="1"/>
            <p:nvPr/>
          </p:nvSpPr>
          <p:spPr>
            <a:xfrm>
              <a:off x="0" y="224714"/>
              <a:ext cx="1320394" cy="82057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numCol="1" anchor="ctr">
              <a:spAutoFit/>
            </a:bodyPr>
            <a:lstStyle/>
            <a:p>
              <a:pPr>
                <a:defRPr b="1"/>
              </a:pPr>
              <a:r>
                <a:t>COST02 </a:t>
              </a:r>
            </a:p>
            <a:p>
              <a:pPr>
                <a:defRPr b="1"/>
              </a:pPr>
              <a:r>
                <a:t>BP03</a:t>
              </a:r>
            </a:p>
          </p:txBody>
        </p:sp>
      </p:grpSp>
      <p:pic>
        <p:nvPicPr>
          <p:cNvPr id="1107" name="ECG-CostOptimization-073.png" descr="ECG-CostOptimization-073.png"/>
          <p:cNvPicPr>
            <a:picLocks noChangeAspect="1"/>
          </p:cNvPicPr>
          <p:nvPr/>
        </p:nvPicPr>
        <p:blipFill>
          <a:blip r:embed="rId3"/>
          <a:stretch>
            <a:fillRect/>
          </a:stretch>
        </p:blipFill>
        <p:spPr>
          <a:xfrm>
            <a:off x="7425631" y="4480414"/>
            <a:ext cx="12773124" cy="6986915"/>
          </a:xfrm>
          <a:prstGeom prst="rect">
            <a:avLst/>
          </a:prstGeom>
          <a:ln w="12700">
            <a:miter lim="400000"/>
          </a:ln>
        </p:spPr>
      </p:pic>
      <p:pic>
        <p:nvPicPr>
          <p:cNvPr id="1108" name="ECG-CostOptimization-073a.png" descr="ECG-CostOptimization-073a.png"/>
          <p:cNvPicPr>
            <a:picLocks noChangeAspect="1"/>
          </p:cNvPicPr>
          <p:nvPr/>
        </p:nvPicPr>
        <p:blipFill>
          <a:blip r:embed="rId4"/>
          <a:stretch>
            <a:fillRect/>
          </a:stretch>
        </p:blipFill>
        <p:spPr>
          <a:xfrm>
            <a:off x="16765708" y="2776832"/>
            <a:ext cx="3810001" cy="1473201"/>
          </a:xfrm>
          <a:prstGeom prst="rect">
            <a:avLst/>
          </a:prstGeom>
          <a:ln w="12700">
            <a:miter lim="400000"/>
          </a:ln>
        </p:spPr>
      </p:pic>
    </p:spTree>
  </p:cSld>
  <p:clrMapOvr>
    <a:masterClrMapping/>
  </p:clrMapOvr>
  <p:transition spd="med"/>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2" name="Rectangle"/>
          <p:cNvSpPr/>
          <p:nvPr/>
        </p:nvSpPr>
        <p:spPr>
          <a:xfrm>
            <a:off x="3045042" y="951962"/>
            <a:ext cx="3302001" cy="11812076"/>
          </a:xfrm>
          <a:prstGeom prst="rect">
            <a:avLst/>
          </a:prstGeom>
          <a:solidFill>
            <a:srgbClr val="003462"/>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a:p>
        </p:txBody>
      </p:sp>
      <p:sp>
        <p:nvSpPr>
          <p:cNvPr id="1113" name="ErgoCloud"/>
          <p:cNvSpPr txBox="1">
            <a:spLocks noGrp="1"/>
          </p:cNvSpPr>
          <p:nvPr>
            <p:ph type="title" idx="4294967295"/>
          </p:nvPr>
        </p:nvSpPr>
        <p:spPr>
          <a:xfrm>
            <a:off x="3048216" y="1145381"/>
            <a:ext cx="3302001" cy="1270001"/>
          </a:xfrm>
          <a:prstGeom prst="rect">
            <a:avLst/>
          </a:prstGeom>
        </p:spPr>
        <p:txBody>
          <a:bodyPr lIns="71437" tIns="71437" rIns="71437" bIns="71437" anchor="ctr"/>
          <a:lstStyle>
            <a:lvl1pPr defTabSz="2438339">
              <a:lnSpc>
                <a:spcPct val="80000"/>
              </a:lnSpc>
              <a:defRPr sz="3200" spc="-64">
                <a:solidFill>
                  <a:srgbClr val="FFFFFF"/>
                </a:solidFill>
                <a:latin typeface="Avenir Book"/>
                <a:ea typeface="Avenir Book"/>
                <a:cs typeface="Avenir Book"/>
                <a:sym typeface="Avenir Book"/>
              </a:defRPr>
            </a:lvl1pPr>
          </a:lstStyle>
          <a:p>
            <a:r>
              <a:t>ErgoCloud</a:t>
            </a:r>
          </a:p>
        </p:txBody>
      </p:sp>
      <p:sp>
        <p:nvSpPr>
          <p:cNvPr id="1114" name="Rectangle"/>
          <p:cNvSpPr/>
          <p:nvPr/>
        </p:nvSpPr>
        <p:spPr>
          <a:xfrm>
            <a:off x="3937217" y="2413000"/>
            <a:ext cx="1524001" cy="63500"/>
          </a:xfrm>
          <a:prstGeom prst="rect">
            <a:avLst/>
          </a:prstGeom>
          <a:solidFill>
            <a:srgbClr val="04B4DB"/>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a:p>
        </p:txBody>
      </p:sp>
      <p:sp>
        <p:nvSpPr>
          <p:cNvPr id="1115" name="“Elevate The Cloud Game” - Stoisavljević Aleksandar @ 2023"/>
          <p:cNvSpPr txBox="1"/>
          <p:nvPr/>
        </p:nvSpPr>
        <p:spPr>
          <a:xfrm>
            <a:off x="13525499" y="12321858"/>
            <a:ext cx="7785152" cy="5238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a:defRPr>
                <a:latin typeface="Avenir Book"/>
                <a:ea typeface="Avenir Book"/>
                <a:cs typeface="Avenir Book"/>
                <a:sym typeface="Avenir Book"/>
              </a:defRPr>
            </a:lvl1pPr>
          </a:lstStyle>
          <a:p>
            <a:r>
              <a:t>“Elevate The Cloud Game” - Stoisavljević Aleksandar @ 2023</a:t>
            </a:r>
          </a:p>
        </p:txBody>
      </p:sp>
      <p:sp>
        <p:nvSpPr>
          <p:cNvPr id="1116" name="Category I…"/>
          <p:cNvSpPr txBox="1"/>
          <p:nvPr/>
        </p:nvSpPr>
        <p:spPr>
          <a:xfrm>
            <a:off x="3045042" y="2878432"/>
            <a:ext cx="3302001" cy="1270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normAutofit/>
          </a:bodyPr>
          <a:lstStyle/>
          <a:p>
            <a:pPr defTabSz="1926288">
              <a:lnSpc>
                <a:spcPct val="80000"/>
              </a:lnSpc>
              <a:defRPr sz="2528" spc="-50">
                <a:solidFill>
                  <a:srgbClr val="929292"/>
                </a:solidFill>
                <a:latin typeface="Avenir Heavy"/>
                <a:ea typeface="Avenir Heavy"/>
                <a:cs typeface="Avenir Heavy"/>
                <a:sym typeface="Avenir Heavy"/>
              </a:defRPr>
            </a:pPr>
            <a:r>
              <a:t>Category I </a:t>
            </a:r>
          </a:p>
          <a:p>
            <a:pPr defTabSz="1926288">
              <a:lnSpc>
                <a:spcPct val="80000"/>
              </a:lnSpc>
              <a:defRPr sz="2528" spc="-50">
                <a:solidFill>
                  <a:srgbClr val="929292"/>
                </a:solidFill>
                <a:latin typeface="Avenir Heavy"/>
                <a:ea typeface="Avenir Heavy"/>
                <a:cs typeface="Avenir Heavy"/>
                <a:sym typeface="Avenir Heavy"/>
              </a:defRPr>
            </a:pPr>
            <a:r>
              <a:t>“Low Hanging Fruits”</a:t>
            </a:r>
          </a:p>
        </p:txBody>
      </p:sp>
      <p:sp>
        <p:nvSpPr>
          <p:cNvPr id="1117" name="Category II…"/>
          <p:cNvSpPr txBox="1"/>
          <p:nvPr/>
        </p:nvSpPr>
        <p:spPr>
          <a:xfrm>
            <a:off x="3045042" y="4611484"/>
            <a:ext cx="3302001" cy="1270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normAutofit/>
          </a:bodyPr>
          <a:lstStyle/>
          <a:p>
            <a:pPr defTabSz="2170121">
              <a:lnSpc>
                <a:spcPct val="80000"/>
              </a:lnSpc>
              <a:defRPr sz="2848" spc="-56">
                <a:solidFill>
                  <a:srgbClr val="FFFFFF"/>
                </a:solidFill>
                <a:latin typeface="Avenir Heavy"/>
                <a:ea typeface="Avenir Heavy"/>
                <a:cs typeface="Avenir Heavy"/>
                <a:sym typeface="Avenir Heavy"/>
              </a:defRPr>
            </a:pPr>
            <a:r>
              <a:t>Category II </a:t>
            </a:r>
          </a:p>
          <a:p>
            <a:pPr defTabSz="2170121">
              <a:lnSpc>
                <a:spcPct val="80000"/>
              </a:lnSpc>
              <a:defRPr sz="2848" spc="-56">
                <a:solidFill>
                  <a:srgbClr val="FFFFFF"/>
                </a:solidFill>
                <a:latin typeface="Avenir Heavy"/>
                <a:ea typeface="Avenir Heavy"/>
                <a:cs typeface="Avenir Heavy"/>
                <a:sym typeface="Avenir Heavy"/>
              </a:defRPr>
            </a:pPr>
            <a:r>
              <a:t>Project based tasks</a:t>
            </a:r>
          </a:p>
        </p:txBody>
      </p:sp>
      <p:sp>
        <p:nvSpPr>
          <p:cNvPr id="1118" name="Project “Bern”"/>
          <p:cNvSpPr txBox="1"/>
          <p:nvPr/>
        </p:nvSpPr>
        <p:spPr>
          <a:xfrm>
            <a:off x="6802378" y="1448593"/>
            <a:ext cx="2759330" cy="6635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algn="l">
              <a:defRPr sz="3000">
                <a:solidFill>
                  <a:schemeClr val="accent1">
                    <a:hueOff val="114395"/>
                    <a:lumOff val="-24975"/>
                  </a:schemeClr>
                </a:solidFill>
                <a:latin typeface="Avenir Heavy"/>
                <a:ea typeface="Avenir Heavy"/>
                <a:cs typeface="Avenir Heavy"/>
                <a:sym typeface="Avenir Heavy"/>
              </a:defRPr>
            </a:lvl1pPr>
          </a:lstStyle>
          <a:p>
            <a:r>
              <a:t>Project “Bern”</a:t>
            </a:r>
          </a:p>
        </p:txBody>
      </p:sp>
      <p:grpSp>
        <p:nvGrpSpPr>
          <p:cNvPr id="1121" name="Group"/>
          <p:cNvGrpSpPr/>
          <p:nvPr/>
        </p:nvGrpSpPr>
        <p:grpSpPr>
          <a:xfrm>
            <a:off x="21364119" y="1005681"/>
            <a:ext cx="1320394" cy="1270001"/>
            <a:chOff x="0" y="0"/>
            <a:chExt cx="1320393" cy="1270000"/>
          </a:xfrm>
        </p:grpSpPr>
        <p:sp>
          <p:nvSpPr>
            <p:cNvPr id="1119" name="Circle"/>
            <p:cNvSpPr/>
            <p:nvPr/>
          </p:nvSpPr>
          <p:spPr>
            <a:xfrm>
              <a:off x="25196" y="0"/>
              <a:ext cx="1270001" cy="1270000"/>
            </a:xfrm>
            <a:prstGeom prst="ellipse">
              <a:avLst/>
            </a:prstGeom>
            <a:solidFill>
              <a:schemeClr val="accent4">
                <a:hueOff val="-476017"/>
                <a:lumOff val="-10042"/>
              </a:schemeClr>
            </a:solidFill>
            <a:ln w="12700" cap="flat">
              <a:noFill/>
              <a:miter lim="400000"/>
            </a:ln>
            <a:effectLst/>
          </p:spPr>
          <p:txBody>
            <a:bodyPr wrap="square" lIns="71437" tIns="71437" rIns="71437" bIns="71437" numCol="1" anchor="ctr">
              <a:noAutofit/>
            </a:bodyPr>
            <a:lstStyle/>
            <a:p>
              <a:pPr defTabSz="821531">
                <a:defRPr sz="3000">
                  <a:solidFill>
                    <a:srgbClr val="000000"/>
                  </a:solidFill>
                  <a:latin typeface="Helvetica Neue Medium"/>
                  <a:ea typeface="Helvetica Neue Medium"/>
                  <a:cs typeface="Helvetica Neue Medium"/>
                  <a:sym typeface="Helvetica Neue Medium"/>
                </a:defRPr>
              </a:pPr>
              <a:endParaRPr/>
            </a:p>
          </p:txBody>
        </p:sp>
        <p:sp>
          <p:nvSpPr>
            <p:cNvPr id="1120" name="COST02…"/>
            <p:cNvSpPr txBox="1"/>
            <p:nvPr/>
          </p:nvSpPr>
          <p:spPr>
            <a:xfrm>
              <a:off x="0" y="224714"/>
              <a:ext cx="1320394" cy="82057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numCol="1" anchor="ctr">
              <a:spAutoFit/>
            </a:bodyPr>
            <a:lstStyle/>
            <a:p>
              <a:pPr>
                <a:defRPr b="1"/>
              </a:pPr>
              <a:r>
                <a:t>COST02 </a:t>
              </a:r>
            </a:p>
            <a:p>
              <a:pPr>
                <a:defRPr b="1"/>
              </a:pPr>
              <a:r>
                <a:t>BP03</a:t>
              </a:r>
            </a:p>
          </p:txBody>
        </p:sp>
      </p:grpSp>
      <p:pic>
        <p:nvPicPr>
          <p:cNvPr id="1122" name="ECG-CostOptimization-074a.png" descr="ECG-CostOptimization-074a.png"/>
          <p:cNvPicPr>
            <a:picLocks noChangeAspect="1"/>
          </p:cNvPicPr>
          <p:nvPr/>
        </p:nvPicPr>
        <p:blipFill>
          <a:blip r:embed="rId3"/>
          <a:stretch>
            <a:fillRect/>
          </a:stretch>
        </p:blipFill>
        <p:spPr>
          <a:xfrm>
            <a:off x="6815942" y="2700991"/>
            <a:ext cx="15804865" cy="8314018"/>
          </a:xfrm>
          <a:prstGeom prst="rect">
            <a:avLst/>
          </a:prstGeom>
          <a:ln w="12700">
            <a:miter lim="400000"/>
          </a:ln>
        </p:spPr>
      </p:pic>
    </p:spTree>
  </p:cSld>
  <p:clrMapOvr>
    <a:masterClrMapping/>
  </p:clrMapOvr>
  <p:transition spd="med"/>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 name="Rectangle"/>
          <p:cNvSpPr/>
          <p:nvPr/>
        </p:nvSpPr>
        <p:spPr>
          <a:xfrm>
            <a:off x="3045042" y="951962"/>
            <a:ext cx="3302001" cy="11812076"/>
          </a:xfrm>
          <a:prstGeom prst="rect">
            <a:avLst/>
          </a:prstGeom>
          <a:solidFill>
            <a:srgbClr val="003462"/>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a:p>
        </p:txBody>
      </p:sp>
      <p:sp>
        <p:nvSpPr>
          <p:cNvPr id="1127" name="ErgoCloud"/>
          <p:cNvSpPr txBox="1">
            <a:spLocks noGrp="1"/>
          </p:cNvSpPr>
          <p:nvPr>
            <p:ph type="title" idx="4294967295"/>
          </p:nvPr>
        </p:nvSpPr>
        <p:spPr>
          <a:xfrm>
            <a:off x="3048216" y="1145381"/>
            <a:ext cx="3302001" cy="1270001"/>
          </a:xfrm>
          <a:prstGeom prst="rect">
            <a:avLst/>
          </a:prstGeom>
        </p:spPr>
        <p:txBody>
          <a:bodyPr lIns="71437" tIns="71437" rIns="71437" bIns="71437" anchor="ctr"/>
          <a:lstStyle>
            <a:lvl1pPr defTabSz="2438339">
              <a:lnSpc>
                <a:spcPct val="80000"/>
              </a:lnSpc>
              <a:defRPr sz="3200" spc="-64">
                <a:solidFill>
                  <a:srgbClr val="FFFFFF"/>
                </a:solidFill>
                <a:latin typeface="Avenir Book"/>
                <a:ea typeface="Avenir Book"/>
                <a:cs typeface="Avenir Book"/>
                <a:sym typeface="Avenir Book"/>
              </a:defRPr>
            </a:lvl1pPr>
          </a:lstStyle>
          <a:p>
            <a:r>
              <a:t>ErgoCloud</a:t>
            </a:r>
          </a:p>
        </p:txBody>
      </p:sp>
      <p:sp>
        <p:nvSpPr>
          <p:cNvPr id="1128" name="Rectangle"/>
          <p:cNvSpPr/>
          <p:nvPr/>
        </p:nvSpPr>
        <p:spPr>
          <a:xfrm>
            <a:off x="3937217" y="2413000"/>
            <a:ext cx="1524001" cy="63500"/>
          </a:xfrm>
          <a:prstGeom prst="rect">
            <a:avLst/>
          </a:prstGeom>
          <a:solidFill>
            <a:srgbClr val="04B4DB"/>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a:p>
        </p:txBody>
      </p:sp>
      <p:sp>
        <p:nvSpPr>
          <p:cNvPr id="1129" name="“Elevate The Cloud Game” - Stoisavljević Aleksandar @ 2023"/>
          <p:cNvSpPr txBox="1"/>
          <p:nvPr/>
        </p:nvSpPr>
        <p:spPr>
          <a:xfrm>
            <a:off x="13525499" y="12321858"/>
            <a:ext cx="7785152" cy="5238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a:defRPr>
                <a:latin typeface="Avenir Book"/>
                <a:ea typeface="Avenir Book"/>
                <a:cs typeface="Avenir Book"/>
                <a:sym typeface="Avenir Book"/>
              </a:defRPr>
            </a:lvl1pPr>
          </a:lstStyle>
          <a:p>
            <a:r>
              <a:t>“Elevate The Cloud Game” - Stoisavljević Aleksandar @ 2023</a:t>
            </a:r>
          </a:p>
        </p:txBody>
      </p:sp>
      <p:sp>
        <p:nvSpPr>
          <p:cNvPr id="1130" name="Category I…"/>
          <p:cNvSpPr txBox="1"/>
          <p:nvPr/>
        </p:nvSpPr>
        <p:spPr>
          <a:xfrm>
            <a:off x="3045042" y="2878432"/>
            <a:ext cx="3302001" cy="1270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normAutofit/>
          </a:bodyPr>
          <a:lstStyle/>
          <a:p>
            <a:pPr defTabSz="1926288">
              <a:lnSpc>
                <a:spcPct val="80000"/>
              </a:lnSpc>
              <a:defRPr sz="2528" spc="-50">
                <a:solidFill>
                  <a:srgbClr val="929292"/>
                </a:solidFill>
                <a:latin typeface="Avenir Heavy"/>
                <a:ea typeface="Avenir Heavy"/>
                <a:cs typeface="Avenir Heavy"/>
                <a:sym typeface="Avenir Heavy"/>
              </a:defRPr>
            </a:pPr>
            <a:r>
              <a:t>Category I </a:t>
            </a:r>
          </a:p>
          <a:p>
            <a:pPr defTabSz="1926288">
              <a:lnSpc>
                <a:spcPct val="80000"/>
              </a:lnSpc>
              <a:defRPr sz="2528" spc="-50">
                <a:solidFill>
                  <a:srgbClr val="929292"/>
                </a:solidFill>
                <a:latin typeface="Avenir Heavy"/>
                <a:ea typeface="Avenir Heavy"/>
                <a:cs typeface="Avenir Heavy"/>
                <a:sym typeface="Avenir Heavy"/>
              </a:defRPr>
            </a:pPr>
            <a:r>
              <a:t>“Low Hanging Fruits”</a:t>
            </a:r>
          </a:p>
        </p:txBody>
      </p:sp>
      <p:sp>
        <p:nvSpPr>
          <p:cNvPr id="1131" name="Category II…"/>
          <p:cNvSpPr txBox="1"/>
          <p:nvPr/>
        </p:nvSpPr>
        <p:spPr>
          <a:xfrm>
            <a:off x="3045042" y="4611484"/>
            <a:ext cx="3302001" cy="1270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normAutofit/>
          </a:bodyPr>
          <a:lstStyle/>
          <a:p>
            <a:pPr defTabSz="2170121">
              <a:lnSpc>
                <a:spcPct val="80000"/>
              </a:lnSpc>
              <a:defRPr sz="2848" spc="-56">
                <a:solidFill>
                  <a:srgbClr val="FFFFFF"/>
                </a:solidFill>
                <a:latin typeface="Avenir Heavy"/>
                <a:ea typeface="Avenir Heavy"/>
                <a:cs typeface="Avenir Heavy"/>
                <a:sym typeface="Avenir Heavy"/>
              </a:defRPr>
            </a:pPr>
            <a:r>
              <a:t>Category II </a:t>
            </a:r>
          </a:p>
          <a:p>
            <a:pPr defTabSz="2170121">
              <a:lnSpc>
                <a:spcPct val="80000"/>
              </a:lnSpc>
              <a:defRPr sz="2848" spc="-56">
                <a:solidFill>
                  <a:srgbClr val="FFFFFF"/>
                </a:solidFill>
                <a:latin typeface="Avenir Heavy"/>
                <a:ea typeface="Avenir Heavy"/>
                <a:cs typeface="Avenir Heavy"/>
                <a:sym typeface="Avenir Heavy"/>
              </a:defRPr>
            </a:pPr>
            <a:r>
              <a:t>Project based tasks</a:t>
            </a:r>
          </a:p>
        </p:txBody>
      </p:sp>
      <p:sp>
        <p:nvSpPr>
          <p:cNvPr id="1132" name="Project “Bern”"/>
          <p:cNvSpPr txBox="1"/>
          <p:nvPr/>
        </p:nvSpPr>
        <p:spPr>
          <a:xfrm>
            <a:off x="6802378" y="1448593"/>
            <a:ext cx="2759330" cy="6635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algn="l">
              <a:defRPr sz="3000">
                <a:solidFill>
                  <a:schemeClr val="accent1">
                    <a:hueOff val="114395"/>
                    <a:lumOff val="-24975"/>
                  </a:schemeClr>
                </a:solidFill>
                <a:latin typeface="Avenir Heavy"/>
                <a:ea typeface="Avenir Heavy"/>
                <a:cs typeface="Avenir Heavy"/>
                <a:sym typeface="Avenir Heavy"/>
              </a:defRPr>
            </a:lvl1pPr>
          </a:lstStyle>
          <a:p>
            <a:r>
              <a:t>Project “Bern”</a:t>
            </a:r>
          </a:p>
        </p:txBody>
      </p:sp>
      <p:grpSp>
        <p:nvGrpSpPr>
          <p:cNvPr id="1135" name="Group"/>
          <p:cNvGrpSpPr/>
          <p:nvPr/>
        </p:nvGrpSpPr>
        <p:grpSpPr>
          <a:xfrm>
            <a:off x="21364119" y="1005681"/>
            <a:ext cx="1320394" cy="1270001"/>
            <a:chOff x="0" y="0"/>
            <a:chExt cx="1320393" cy="1270000"/>
          </a:xfrm>
        </p:grpSpPr>
        <p:sp>
          <p:nvSpPr>
            <p:cNvPr id="1133" name="Circle"/>
            <p:cNvSpPr/>
            <p:nvPr/>
          </p:nvSpPr>
          <p:spPr>
            <a:xfrm>
              <a:off x="25196" y="0"/>
              <a:ext cx="1270001" cy="1270000"/>
            </a:xfrm>
            <a:prstGeom prst="ellipse">
              <a:avLst/>
            </a:prstGeom>
            <a:solidFill>
              <a:schemeClr val="accent4">
                <a:hueOff val="-476017"/>
                <a:lumOff val="-10042"/>
              </a:schemeClr>
            </a:solidFill>
            <a:ln w="12700" cap="flat">
              <a:noFill/>
              <a:miter lim="400000"/>
            </a:ln>
            <a:effectLst/>
          </p:spPr>
          <p:txBody>
            <a:bodyPr wrap="square" lIns="71437" tIns="71437" rIns="71437" bIns="71437" numCol="1" anchor="ctr">
              <a:noAutofit/>
            </a:bodyPr>
            <a:lstStyle/>
            <a:p>
              <a:pPr defTabSz="821531">
                <a:defRPr sz="3000">
                  <a:solidFill>
                    <a:srgbClr val="000000"/>
                  </a:solidFill>
                  <a:latin typeface="Helvetica Neue Medium"/>
                  <a:ea typeface="Helvetica Neue Medium"/>
                  <a:cs typeface="Helvetica Neue Medium"/>
                  <a:sym typeface="Helvetica Neue Medium"/>
                </a:defRPr>
              </a:pPr>
              <a:endParaRPr/>
            </a:p>
          </p:txBody>
        </p:sp>
        <p:sp>
          <p:nvSpPr>
            <p:cNvPr id="1134" name="COST02…"/>
            <p:cNvSpPr txBox="1"/>
            <p:nvPr/>
          </p:nvSpPr>
          <p:spPr>
            <a:xfrm>
              <a:off x="0" y="224714"/>
              <a:ext cx="1320394" cy="82057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numCol="1" anchor="ctr">
              <a:spAutoFit/>
            </a:bodyPr>
            <a:lstStyle/>
            <a:p>
              <a:pPr>
                <a:defRPr b="1"/>
              </a:pPr>
              <a:r>
                <a:t>COST02 </a:t>
              </a:r>
            </a:p>
            <a:p>
              <a:pPr>
                <a:defRPr b="1"/>
              </a:pPr>
              <a:r>
                <a:t>BP03</a:t>
              </a:r>
            </a:p>
          </p:txBody>
        </p:sp>
      </p:grpSp>
      <p:pic>
        <p:nvPicPr>
          <p:cNvPr id="1136" name="ECG-CostOptimization-074.png" descr="ECG-CostOptimization-074.png"/>
          <p:cNvPicPr>
            <a:picLocks noChangeAspect="1"/>
          </p:cNvPicPr>
          <p:nvPr/>
        </p:nvPicPr>
        <p:blipFill>
          <a:blip r:embed="rId3"/>
          <a:stretch>
            <a:fillRect/>
          </a:stretch>
        </p:blipFill>
        <p:spPr>
          <a:xfrm>
            <a:off x="6815942" y="2700991"/>
            <a:ext cx="15804865" cy="8314018"/>
          </a:xfrm>
          <a:prstGeom prst="rect">
            <a:avLst/>
          </a:prstGeom>
          <a:ln w="12700">
            <a:miter lim="400000"/>
          </a:ln>
        </p:spPr>
      </p:pic>
    </p:spTree>
  </p:cSld>
  <p:clrMapOvr>
    <a:masterClrMapping/>
  </p:clrMapOvr>
  <p:transition spd="med"/>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0" name="Rectangle"/>
          <p:cNvSpPr/>
          <p:nvPr/>
        </p:nvSpPr>
        <p:spPr>
          <a:xfrm>
            <a:off x="3045042" y="951962"/>
            <a:ext cx="3302001" cy="11812076"/>
          </a:xfrm>
          <a:prstGeom prst="rect">
            <a:avLst/>
          </a:prstGeom>
          <a:solidFill>
            <a:srgbClr val="003462"/>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a:p>
        </p:txBody>
      </p:sp>
      <p:sp>
        <p:nvSpPr>
          <p:cNvPr id="1141" name="ErgoCloud"/>
          <p:cNvSpPr txBox="1">
            <a:spLocks noGrp="1"/>
          </p:cNvSpPr>
          <p:nvPr>
            <p:ph type="title" idx="4294967295"/>
          </p:nvPr>
        </p:nvSpPr>
        <p:spPr>
          <a:xfrm>
            <a:off x="3048216" y="1145381"/>
            <a:ext cx="3302001" cy="1270001"/>
          </a:xfrm>
          <a:prstGeom prst="rect">
            <a:avLst/>
          </a:prstGeom>
        </p:spPr>
        <p:txBody>
          <a:bodyPr lIns="71437" tIns="71437" rIns="71437" bIns="71437" anchor="ctr"/>
          <a:lstStyle>
            <a:lvl1pPr defTabSz="2438339">
              <a:lnSpc>
                <a:spcPct val="80000"/>
              </a:lnSpc>
              <a:defRPr sz="3200" spc="-64">
                <a:solidFill>
                  <a:srgbClr val="FFFFFF"/>
                </a:solidFill>
                <a:latin typeface="Avenir Book"/>
                <a:ea typeface="Avenir Book"/>
                <a:cs typeface="Avenir Book"/>
                <a:sym typeface="Avenir Book"/>
              </a:defRPr>
            </a:lvl1pPr>
          </a:lstStyle>
          <a:p>
            <a:r>
              <a:t>ErgoCloud</a:t>
            </a:r>
          </a:p>
        </p:txBody>
      </p:sp>
      <p:sp>
        <p:nvSpPr>
          <p:cNvPr id="1142" name="Rectangle"/>
          <p:cNvSpPr/>
          <p:nvPr/>
        </p:nvSpPr>
        <p:spPr>
          <a:xfrm>
            <a:off x="3937217" y="2413000"/>
            <a:ext cx="1524001" cy="63500"/>
          </a:xfrm>
          <a:prstGeom prst="rect">
            <a:avLst/>
          </a:prstGeom>
          <a:solidFill>
            <a:srgbClr val="04B4DB"/>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a:p>
        </p:txBody>
      </p:sp>
      <p:sp>
        <p:nvSpPr>
          <p:cNvPr id="1143" name="“Elevate The Cloud Game” - Stoisavljević Aleksandar @ 2023"/>
          <p:cNvSpPr txBox="1"/>
          <p:nvPr/>
        </p:nvSpPr>
        <p:spPr>
          <a:xfrm>
            <a:off x="13525499" y="12321858"/>
            <a:ext cx="7785152" cy="5238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a:defRPr>
                <a:latin typeface="Avenir Book"/>
                <a:ea typeface="Avenir Book"/>
                <a:cs typeface="Avenir Book"/>
                <a:sym typeface="Avenir Book"/>
              </a:defRPr>
            </a:lvl1pPr>
          </a:lstStyle>
          <a:p>
            <a:r>
              <a:t>“Elevate The Cloud Game” - Stoisavljević Aleksandar @ 2023</a:t>
            </a:r>
          </a:p>
        </p:txBody>
      </p:sp>
      <p:sp>
        <p:nvSpPr>
          <p:cNvPr id="1144" name="Category I…"/>
          <p:cNvSpPr txBox="1"/>
          <p:nvPr/>
        </p:nvSpPr>
        <p:spPr>
          <a:xfrm>
            <a:off x="3045042" y="2878432"/>
            <a:ext cx="3302001" cy="1270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normAutofit/>
          </a:bodyPr>
          <a:lstStyle/>
          <a:p>
            <a:pPr defTabSz="1926288">
              <a:lnSpc>
                <a:spcPct val="80000"/>
              </a:lnSpc>
              <a:defRPr sz="2528" spc="-50">
                <a:solidFill>
                  <a:srgbClr val="929292"/>
                </a:solidFill>
                <a:latin typeface="Avenir Heavy"/>
                <a:ea typeface="Avenir Heavy"/>
                <a:cs typeface="Avenir Heavy"/>
                <a:sym typeface="Avenir Heavy"/>
              </a:defRPr>
            </a:pPr>
            <a:r>
              <a:t>Category I </a:t>
            </a:r>
          </a:p>
          <a:p>
            <a:pPr defTabSz="1926288">
              <a:lnSpc>
                <a:spcPct val="80000"/>
              </a:lnSpc>
              <a:defRPr sz="2528" spc="-50">
                <a:solidFill>
                  <a:srgbClr val="929292"/>
                </a:solidFill>
                <a:latin typeface="Avenir Heavy"/>
                <a:ea typeface="Avenir Heavy"/>
                <a:cs typeface="Avenir Heavy"/>
                <a:sym typeface="Avenir Heavy"/>
              </a:defRPr>
            </a:pPr>
            <a:r>
              <a:t>“Low Hanging Fruits”</a:t>
            </a:r>
          </a:p>
        </p:txBody>
      </p:sp>
      <p:sp>
        <p:nvSpPr>
          <p:cNvPr id="1145" name="Category II…"/>
          <p:cNvSpPr txBox="1"/>
          <p:nvPr/>
        </p:nvSpPr>
        <p:spPr>
          <a:xfrm>
            <a:off x="3045042" y="4611484"/>
            <a:ext cx="3302001" cy="1270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normAutofit/>
          </a:bodyPr>
          <a:lstStyle/>
          <a:p>
            <a:pPr defTabSz="2170121">
              <a:lnSpc>
                <a:spcPct val="80000"/>
              </a:lnSpc>
              <a:defRPr sz="2848" spc="-56">
                <a:solidFill>
                  <a:srgbClr val="929292"/>
                </a:solidFill>
                <a:latin typeface="Avenir Heavy"/>
                <a:ea typeface="Avenir Heavy"/>
                <a:cs typeface="Avenir Heavy"/>
                <a:sym typeface="Avenir Heavy"/>
              </a:defRPr>
            </a:pPr>
            <a:r>
              <a:t>Category II </a:t>
            </a:r>
          </a:p>
          <a:p>
            <a:pPr defTabSz="2170121">
              <a:lnSpc>
                <a:spcPct val="80000"/>
              </a:lnSpc>
              <a:defRPr sz="2848" spc="-56">
                <a:solidFill>
                  <a:srgbClr val="929292"/>
                </a:solidFill>
                <a:latin typeface="Avenir Heavy"/>
                <a:ea typeface="Avenir Heavy"/>
                <a:cs typeface="Avenir Heavy"/>
                <a:sym typeface="Avenir Heavy"/>
              </a:defRPr>
            </a:pPr>
            <a:r>
              <a:t>Project based tasks</a:t>
            </a:r>
          </a:p>
        </p:txBody>
      </p:sp>
      <p:sp>
        <p:nvSpPr>
          <p:cNvPr id="1146" name="Category III…"/>
          <p:cNvSpPr txBox="1"/>
          <p:nvPr/>
        </p:nvSpPr>
        <p:spPr>
          <a:xfrm>
            <a:off x="3045042" y="6223000"/>
            <a:ext cx="3302001" cy="12700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normAutofit/>
          </a:bodyPr>
          <a:lstStyle/>
          <a:p>
            <a:pPr>
              <a:lnSpc>
                <a:spcPct val="80000"/>
              </a:lnSpc>
              <a:defRPr sz="3200" spc="-64">
                <a:solidFill>
                  <a:srgbClr val="FFFFFF"/>
                </a:solidFill>
                <a:latin typeface="Avenir Heavy"/>
                <a:ea typeface="Avenir Heavy"/>
                <a:cs typeface="Avenir Heavy"/>
                <a:sym typeface="Avenir Heavy"/>
              </a:defRPr>
            </a:pPr>
            <a:r>
              <a:t>Category III </a:t>
            </a:r>
          </a:p>
          <a:p>
            <a:pPr>
              <a:lnSpc>
                <a:spcPct val="80000"/>
              </a:lnSpc>
              <a:defRPr sz="3200" spc="-64">
                <a:solidFill>
                  <a:srgbClr val="FFFFFF"/>
                </a:solidFill>
                <a:latin typeface="Avenir Heavy"/>
                <a:ea typeface="Avenir Heavy"/>
                <a:cs typeface="Avenir Heavy"/>
                <a:sym typeface="Avenir Heavy"/>
              </a:defRPr>
            </a:pPr>
            <a:r>
              <a:t>Other stuff</a:t>
            </a:r>
          </a:p>
        </p:txBody>
      </p:sp>
      <p:sp>
        <p:nvSpPr>
          <p:cNvPr id="1147" name="Monitor cost proactively"/>
          <p:cNvSpPr txBox="1"/>
          <p:nvPr/>
        </p:nvSpPr>
        <p:spPr>
          <a:xfrm>
            <a:off x="7117056" y="1644944"/>
            <a:ext cx="4509263" cy="6635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algn="l">
              <a:defRPr sz="3000">
                <a:solidFill>
                  <a:schemeClr val="accent1">
                    <a:hueOff val="114395"/>
                    <a:lumOff val="-24975"/>
                  </a:schemeClr>
                </a:solidFill>
                <a:latin typeface="Avenir Heavy"/>
                <a:ea typeface="Avenir Heavy"/>
                <a:cs typeface="Avenir Heavy"/>
                <a:sym typeface="Avenir Heavy"/>
              </a:defRPr>
            </a:lvl1pPr>
          </a:lstStyle>
          <a:p>
            <a:r>
              <a:t>Monitor cost proactively</a:t>
            </a:r>
          </a:p>
        </p:txBody>
      </p:sp>
      <p:sp>
        <p:nvSpPr>
          <p:cNvPr id="1148" name="Report and notify on cost optimization"/>
          <p:cNvSpPr txBox="1"/>
          <p:nvPr/>
        </p:nvSpPr>
        <p:spPr>
          <a:xfrm>
            <a:off x="7112000" y="2672352"/>
            <a:ext cx="7063105" cy="6635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algn="l">
              <a:defRPr sz="3000">
                <a:solidFill>
                  <a:schemeClr val="accent1">
                    <a:hueOff val="114395"/>
                    <a:lumOff val="-24975"/>
                  </a:schemeClr>
                </a:solidFill>
                <a:latin typeface="Avenir Heavy"/>
                <a:ea typeface="Avenir Heavy"/>
                <a:cs typeface="Avenir Heavy"/>
                <a:sym typeface="Avenir Heavy"/>
              </a:defRPr>
            </a:lvl1pPr>
          </a:lstStyle>
          <a:p>
            <a:r>
              <a:t>Report and notify on cost optimization</a:t>
            </a:r>
          </a:p>
        </p:txBody>
      </p:sp>
      <p:sp>
        <p:nvSpPr>
          <p:cNvPr id="1149" name="Quantify business value from cost optimization"/>
          <p:cNvSpPr txBox="1"/>
          <p:nvPr/>
        </p:nvSpPr>
        <p:spPr>
          <a:xfrm>
            <a:off x="7111294" y="3683000"/>
            <a:ext cx="8630159" cy="6635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algn="l">
              <a:defRPr sz="3000">
                <a:solidFill>
                  <a:schemeClr val="accent1">
                    <a:hueOff val="114395"/>
                    <a:lumOff val="-24975"/>
                  </a:schemeClr>
                </a:solidFill>
                <a:latin typeface="Avenir Heavy"/>
                <a:ea typeface="Avenir Heavy"/>
                <a:cs typeface="Avenir Heavy"/>
                <a:sym typeface="Avenir Heavy"/>
              </a:defRPr>
            </a:lvl1pPr>
          </a:lstStyle>
          <a:p>
            <a:r>
              <a:t>Quantify business value from cost optimization </a:t>
            </a:r>
          </a:p>
        </p:txBody>
      </p:sp>
      <p:sp>
        <p:nvSpPr>
          <p:cNvPr id="1150" name="… and many other that we learned along the way!"/>
          <p:cNvSpPr txBox="1"/>
          <p:nvPr/>
        </p:nvSpPr>
        <p:spPr>
          <a:xfrm>
            <a:off x="6789212" y="9426757"/>
            <a:ext cx="14514704" cy="9810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a:defRPr sz="4800">
                <a:solidFill>
                  <a:schemeClr val="accent1">
                    <a:hueOff val="114395"/>
                    <a:lumOff val="-24975"/>
                  </a:schemeClr>
                </a:solidFill>
                <a:latin typeface="Avenir Heavy"/>
                <a:ea typeface="Avenir Heavy"/>
                <a:cs typeface="Avenir Heavy"/>
                <a:sym typeface="Avenir Heavy"/>
              </a:defRPr>
            </a:lvl1pPr>
          </a:lstStyle>
          <a:p>
            <a:r>
              <a:t>… and many other that we learned along the way!</a:t>
            </a:r>
          </a:p>
        </p:txBody>
      </p:sp>
      <p:sp>
        <p:nvSpPr>
          <p:cNvPr id="1151" name="AWS Resource Tagging Best Practice"/>
          <p:cNvSpPr txBox="1"/>
          <p:nvPr/>
        </p:nvSpPr>
        <p:spPr>
          <a:xfrm>
            <a:off x="7108871" y="4699000"/>
            <a:ext cx="6712586" cy="6635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algn="l">
              <a:defRPr sz="3000">
                <a:solidFill>
                  <a:schemeClr val="accent1">
                    <a:hueOff val="114395"/>
                    <a:lumOff val="-24975"/>
                  </a:schemeClr>
                </a:solidFill>
                <a:latin typeface="Avenir Heavy"/>
                <a:ea typeface="Avenir Heavy"/>
                <a:cs typeface="Avenir Heavy"/>
                <a:sym typeface="Avenir Heavy"/>
              </a:defRPr>
            </a:lvl1pPr>
          </a:lstStyle>
          <a:p>
            <a:r>
              <a:t>AWS Resource Tagging Best Practice</a:t>
            </a:r>
          </a:p>
        </p:txBody>
      </p:sp>
      <p:sp>
        <p:nvSpPr>
          <p:cNvPr id="1152" name="Implement regions based on cost"/>
          <p:cNvSpPr txBox="1"/>
          <p:nvPr/>
        </p:nvSpPr>
        <p:spPr>
          <a:xfrm>
            <a:off x="7112000" y="5715000"/>
            <a:ext cx="6095365" cy="6635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algn="l">
              <a:defRPr sz="3000">
                <a:solidFill>
                  <a:schemeClr val="accent1">
                    <a:hueOff val="114395"/>
                    <a:lumOff val="-24975"/>
                  </a:schemeClr>
                </a:solidFill>
                <a:latin typeface="Avenir Heavy"/>
                <a:ea typeface="Avenir Heavy"/>
                <a:cs typeface="Avenir Heavy"/>
                <a:sym typeface="Avenir Heavy"/>
              </a:defRPr>
            </a:lvl1pPr>
          </a:lstStyle>
          <a:p>
            <a:r>
              <a:t>Implement regions based on cost</a:t>
            </a:r>
          </a:p>
        </p:txBody>
      </p:sp>
      <p:sp>
        <p:nvSpPr>
          <p:cNvPr id="1153" name="AWS Organisations &amp; consolidate billing"/>
          <p:cNvSpPr txBox="1"/>
          <p:nvPr/>
        </p:nvSpPr>
        <p:spPr>
          <a:xfrm>
            <a:off x="7112000" y="6731000"/>
            <a:ext cx="7351903" cy="6635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algn="l">
              <a:defRPr sz="3000">
                <a:solidFill>
                  <a:schemeClr val="accent1">
                    <a:hueOff val="114395"/>
                    <a:lumOff val="-24975"/>
                  </a:schemeClr>
                </a:solidFill>
                <a:latin typeface="Avenir Heavy"/>
                <a:ea typeface="Avenir Heavy"/>
                <a:cs typeface="Avenir Heavy"/>
                <a:sym typeface="Avenir Heavy"/>
              </a:defRPr>
            </a:lvl1pPr>
          </a:lstStyle>
          <a:p>
            <a:r>
              <a:t>AWS Organisations &amp; consolidate billing</a:t>
            </a: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7" name="ECG-CostOptimization-009b.png" descr="ECG-CostOptimization-009b.png"/>
          <p:cNvPicPr>
            <a:picLocks noChangeAspect="1"/>
          </p:cNvPicPr>
          <p:nvPr/>
        </p:nvPicPr>
        <p:blipFill>
          <a:blip r:embed="rId2"/>
          <a:stretch>
            <a:fillRect/>
          </a:stretch>
        </p:blipFill>
        <p:spPr>
          <a:xfrm>
            <a:off x="717578" y="1039318"/>
            <a:ext cx="24384001" cy="12375445"/>
          </a:xfrm>
          <a:prstGeom prst="rect">
            <a:avLst/>
          </a:prstGeom>
          <a:ln w="12700">
            <a:miter lim="400000"/>
          </a:ln>
        </p:spPr>
      </p:pic>
      <p:sp>
        <p:nvSpPr>
          <p:cNvPr id="218" name="“Elevate The Cloud Game” - Stoisavljević Aleksandar @ 2023"/>
          <p:cNvSpPr txBox="1"/>
          <p:nvPr/>
        </p:nvSpPr>
        <p:spPr>
          <a:xfrm>
            <a:off x="13525499" y="12319000"/>
            <a:ext cx="7785152" cy="5238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a:defRPr>
                <a:latin typeface="Avenir Book"/>
                <a:ea typeface="Avenir Book"/>
                <a:cs typeface="Avenir Book"/>
                <a:sym typeface="Avenir Book"/>
              </a:defRPr>
            </a:lvl1pPr>
          </a:lstStyle>
          <a:p>
            <a:r>
              <a:t>“Elevate The Cloud Game” - Stoisavljević Aleksandar @ 2023</a:t>
            </a:r>
          </a:p>
        </p:txBody>
      </p:sp>
    </p:spTree>
  </p:cSld>
  <p:clrMapOvr>
    <a:masterClrMapping/>
  </p:clrMapOvr>
  <p:transition spd="med"/>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5" name="ErgoCloud"/>
          <p:cNvSpPr txBox="1">
            <a:spLocks noGrp="1"/>
          </p:cNvSpPr>
          <p:nvPr>
            <p:ph type="title"/>
          </p:nvPr>
        </p:nvSpPr>
        <p:spPr>
          <a:xfrm>
            <a:off x="4000500" y="4447381"/>
            <a:ext cx="16323469" cy="4643438"/>
          </a:xfrm>
          <a:prstGeom prst="rect">
            <a:avLst/>
          </a:prstGeom>
        </p:spPr>
        <p:txBody>
          <a:bodyPr/>
          <a:lstStyle>
            <a:lvl1pPr>
              <a:defRPr>
                <a:latin typeface="Avenir Heavy"/>
                <a:ea typeface="Avenir Heavy"/>
                <a:cs typeface="Avenir Heavy"/>
                <a:sym typeface="Avenir Heavy"/>
              </a:defRPr>
            </a:lvl1pPr>
          </a:lstStyle>
          <a:p>
            <a:r>
              <a:t>ErgoCloud</a:t>
            </a:r>
          </a:p>
        </p:txBody>
      </p:sp>
      <p:sp>
        <p:nvSpPr>
          <p:cNvPr id="1156" name="“Elevate The Cloud Game” - Stoisavljević Aleksandar @ 2023"/>
          <p:cNvSpPr txBox="1"/>
          <p:nvPr/>
        </p:nvSpPr>
        <p:spPr>
          <a:xfrm>
            <a:off x="13525499" y="12319000"/>
            <a:ext cx="7785152" cy="5238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a:defRPr>
                <a:solidFill>
                  <a:srgbClr val="FFFFFF"/>
                </a:solidFill>
                <a:latin typeface="Avenir Book"/>
                <a:ea typeface="Avenir Book"/>
                <a:cs typeface="Avenir Book"/>
                <a:sym typeface="Avenir Book"/>
              </a:defRPr>
            </a:lvl1pPr>
          </a:lstStyle>
          <a:p>
            <a:r>
              <a:t>“Elevate The Cloud Game” - Stoisavljević Aleksandar @ 2023</a:t>
            </a:r>
          </a:p>
        </p:txBody>
      </p:sp>
      <p:sp>
        <p:nvSpPr>
          <p:cNvPr id="1157" name="Rectangle"/>
          <p:cNvSpPr/>
          <p:nvPr/>
        </p:nvSpPr>
        <p:spPr>
          <a:xfrm>
            <a:off x="3813802" y="7661570"/>
            <a:ext cx="17780001" cy="63501"/>
          </a:xfrm>
          <a:prstGeom prst="rect">
            <a:avLst/>
          </a:prstGeom>
          <a:solidFill>
            <a:srgbClr val="04B4DB"/>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a:p>
        </p:txBody>
      </p:sp>
      <p:sp>
        <p:nvSpPr>
          <p:cNvPr id="1158" name="Billing &amp; Cost Tooling"/>
          <p:cNvSpPr txBox="1"/>
          <p:nvPr/>
        </p:nvSpPr>
        <p:spPr>
          <a:xfrm>
            <a:off x="5371451" y="6455512"/>
            <a:ext cx="16323470" cy="46434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normAutofit/>
          </a:bodyPr>
          <a:lstStyle>
            <a:lvl1pPr algn="r">
              <a:lnSpc>
                <a:spcPct val="80000"/>
              </a:lnSpc>
              <a:defRPr sz="11400" spc="-228">
                <a:solidFill>
                  <a:srgbClr val="FFFFFF"/>
                </a:solidFill>
                <a:latin typeface="Avenir Heavy"/>
                <a:ea typeface="Avenir Heavy"/>
                <a:cs typeface="Avenir Heavy"/>
                <a:sym typeface="Avenir Heavy"/>
              </a:defRPr>
            </a:lvl1pPr>
          </a:lstStyle>
          <a:p>
            <a:r>
              <a:t>Billing &amp; Cost Tooling</a:t>
            </a:r>
          </a:p>
        </p:txBody>
      </p:sp>
    </p:spTree>
  </p:cSld>
  <p:clrMapOvr>
    <a:masterClrMapping/>
  </p:clrMapOvr>
  <p:transition spd="med"/>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0" name="“Elevate The Cloud Game” - Stoisavljević Aleksandar @ 2023"/>
          <p:cNvSpPr txBox="1"/>
          <p:nvPr/>
        </p:nvSpPr>
        <p:spPr>
          <a:xfrm>
            <a:off x="3009899" y="12373704"/>
            <a:ext cx="7785152" cy="5238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a:defRPr>
                <a:latin typeface="Avenir Book"/>
                <a:ea typeface="Avenir Book"/>
                <a:cs typeface="Avenir Book"/>
                <a:sym typeface="Avenir Book"/>
              </a:defRPr>
            </a:lvl1pPr>
          </a:lstStyle>
          <a:p>
            <a:r>
              <a:t>“Elevate The Cloud Game” - Stoisavljević Aleksandar @ 2023</a:t>
            </a:r>
          </a:p>
        </p:txBody>
      </p:sp>
      <p:sp>
        <p:nvSpPr>
          <p:cNvPr id="1161" name="AWS Cost Management"/>
          <p:cNvSpPr txBox="1"/>
          <p:nvPr/>
        </p:nvSpPr>
        <p:spPr>
          <a:xfrm>
            <a:off x="3080359" y="794543"/>
            <a:ext cx="12950875" cy="11080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spAutoFit/>
          </a:bodyPr>
          <a:lstStyle>
            <a:lvl1pPr algn="l">
              <a:defRPr sz="5600">
                <a:solidFill>
                  <a:schemeClr val="accent1">
                    <a:hueOff val="114395"/>
                    <a:lumOff val="-24975"/>
                  </a:schemeClr>
                </a:solidFill>
                <a:latin typeface="Avenir Heavy"/>
                <a:ea typeface="Avenir Heavy"/>
                <a:cs typeface="Avenir Heavy"/>
                <a:sym typeface="Avenir Heavy"/>
              </a:defRPr>
            </a:lvl1pPr>
          </a:lstStyle>
          <a:p>
            <a:r>
              <a:t>AWS Cost Management</a:t>
            </a:r>
          </a:p>
        </p:txBody>
      </p:sp>
      <p:pic>
        <p:nvPicPr>
          <p:cNvPr id="1162" name="ECG-CostOptimization-100.png" descr="ECG-CostOptimization-100.png"/>
          <p:cNvPicPr>
            <a:picLocks noChangeAspect="1"/>
          </p:cNvPicPr>
          <p:nvPr/>
        </p:nvPicPr>
        <p:blipFill>
          <a:blip r:embed="rId2"/>
          <a:stretch>
            <a:fillRect/>
          </a:stretch>
        </p:blipFill>
        <p:spPr>
          <a:xfrm>
            <a:off x="4712481" y="1754866"/>
            <a:ext cx="14959038" cy="10206268"/>
          </a:xfrm>
          <a:prstGeom prst="rect">
            <a:avLst/>
          </a:prstGeom>
          <a:ln w="12700">
            <a:miter lim="400000"/>
          </a:ln>
        </p:spPr>
      </p:pic>
    </p:spTree>
  </p:cSld>
  <p:clrMapOvr>
    <a:masterClrMapping/>
  </p:clrMapOvr>
  <p:transition spd="med"/>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4" name="“Elevate The Cloud Game” - Stoisavljević Aleksandar @ 2023"/>
          <p:cNvSpPr txBox="1"/>
          <p:nvPr/>
        </p:nvSpPr>
        <p:spPr>
          <a:xfrm>
            <a:off x="3009899" y="12373704"/>
            <a:ext cx="7785152" cy="5238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a:defRPr>
                <a:latin typeface="Avenir Book"/>
                <a:ea typeface="Avenir Book"/>
                <a:cs typeface="Avenir Book"/>
                <a:sym typeface="Avenir Book"/>
              </a:defRPr>
            </a:lvl1pPr>
          </a:lstStyle>
          <a:p>
            <a:r>
              <a:t>“Elevate The Cloud Game” - Stoisavljević Aleksandar @ 2023</a:t>
            </a:r>
          </a:p>
        </p:txBody>
      </p:sp>
      <p:pic>
        <p:nvPicPr>
          <p:cNvPr id="1165" name="ECG-CostOptimization-101.png" descr="ECG-CostOptimization-101.png"/>
          <p:cNvPicPr>
            <a:picLocks noChangeAspect="1"/>
          </p:cNvPicPr>
          <p:nvPr/>
        </p:nvPicPr>
        <p:blipFill>
          <a:blip r:embed="rId2"/>
          <a:stretch>
            <a:fillRect/>
          </a:stretch>
        </p:blipFill>
        <p:spPr>
          <a:xfrm>
            <a:off x="1481271" y="1981724"/>
            <a:ext cx="21421458" cy="10465275"/>
          </a:xfrm>
          <a:prstGeom prst="rect">
            <a:avLst/>
          </a:prstGeom>
          <a:ln w="12700">
            <a:miter lim="400000"/>
          </a:ln>
        </p:spPr>
      </p:pic>
      <p:sp>
        <p:nvSpPr>
          <p:cNvPr id="1166" name="AWS Cost Explorer"/>
          <p:cNvSpPr txBox="1"/>
          <p:nvPr/>
        </p:nvSpPr>
        <p:spPr>
          <a:xfrm>
            <a:off x="3080359" y="794543"/>
            <a:ext cx="12950875" cy="11080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spAutoFit/>
          </a:bodyPr>
          <a:lstStyle>
            <a:lvl1pPr algn="l">
              <a:defRPr sz="5600">
                <a:solidFill>
                  <a:schemeClr val="accent1">
                    <a:hueOff val="114395"/>
                    <a:lumOff val="-24975"/>
                  </a:schemeClr>
                </a:solidFill>
                <a:latin typeface="Avenir Heavy"/>
                <a:ea typeface="Avenir Heavy"/>
                <a:cs typeface="Avenir Heavy"/>
                <a:sym typeface="Avenir Heavy"/>
              </a:defRPr>
            </a:lvl1pPr>
          </a:lstStyle>
          <a:p>
            <a:r>
              <a:t>AWS Cost Explorer</a:t>
            </a:r>
          </a:p>
        </p:txBody>
      </p:sp>
    </p:spTree>
  </p:cSld>
  <p:clrMapOvr>
    <a:masterClrMapping/>
  </p:clrMapOvr>
  <p:transition spd="med"/>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8" name="“Elevate The Cloud Game” - Stoisavljević Aleksandar @ 2023"/>
          <p:cNvSpPr txBox="1"/>
          <p:nvPr/>
        </p:nvSpPr>
        <p:spPr>
          <a:xfrm>
            <a:off x="3009899" y="12373704"/>
            <a:ext cx="7785152" cy="5238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a:defRPr>
                <a:latin typeface="Avenir Book"/>
                <a:ea typeface="Avenir Book"/>
                <a:cs typeface="Avenir Book"/>
                <a:sym typeface="Avenir Book"/>
              </a:defRPr>
            </a:lvl1pPr>
          </a:lstStyle>
          <a:p>
            <a:r>
              <a:t>“Elevate The Cloud Game” - Stoisavljević Aleksandar @ 2023</a:t>
            </a:r>
          </a:p>
        </p:txBody>
      </p:sp>
      <p:sp>
        <p:nvSpPr>
          <p:cNvPr id="1169" name="AWS Budgets"/>
          <p:cNvSpPr txBox="1"/>
          <p:nvPr/>
        </p:nvSpPr>
        <p:spPr>
          <a:xfrm>
            <a:off x="3080359" y="794543"/>
            <a:ext cx="12950875" cy="11080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spAutoFit/>
          </a:bodyPr>
          <a:lstStyle>
            <a:lvl1pPr algn="l">
              <a:defRPr sz="5600">
                <a:solidFill>
                  <a:schemeClr val="accent1">
                    <a:hueOff val="114395"/>
                    <a:lumOff val="-24975"/>
                  </a:schemeClr>
                </a:solidFill>
                <a:latin typeface="Avenir Heavy"/>
                <a:ea typeface="Avenir Heavy"/>
                <a:cs typeface="Avenir Heavy"/>
                <a:sym typeface="Avenir Heavy"/>
              </a:defRPr>
            </a:lvl1pPr>
          </a:lstStyle>
          <a:p>
            <a:r>
              <a:t>AWS Budgets</a:t>
            </a:r>
          </a:p>
        </p:txBody>
      </p:sp>
      <p:pic>
        <p:nvPicPr>
          <p:cNvPr id="1170" name="ECG-CostOptimization-102.png" descr="ECG-CostOptimization-102.png"/>
          <p:cNvPicPr>
            <a:picLocks noChangeAspect="1"/>
          </p:cNvPicPr>
          <p:nvPr/>
        </p:nvPicPr>
        <p:blipFill>
          <a:blip r:embed="rId2"/>
          <a:stretch>
            <a:fillRect/>
          </a:stretch>
        </p:blipFill>
        <p:spPr>
          <a:xfrm>
            <a:off x="10977926" y="990600"/>
            <a:ext cx="10335238" cy="11734800"/>
          </a:xfrm>
          <a:prstGeom prst="rect">
            <a:avLst/>
          </a:prstGeom>
          <a:ln w="12700">
            <a:miter lim="400000"/>
          </a:ln>
        </p:spPr>
      </p:pic>
      <p:pic>
        <p:nvPicPr>
          <p:cNvPr id="1171" name="ECG-CostOptimization-103.png" descr="ECG-CostOptimization-103.png"/>
          <p:cNvPicPr>
            <a:picLocks noChangeAspect="1"/>
          </p:cNvPicPr>
          <p:nvPr/>
        </p:nvPicPr>
        <p:blipFill>
          <a:blip r:embed="rId3"/>
          <a:stretch>
            <a:fillRect/>
          </a:stretch>
        </p:blipFill>
        <p:spPr>
          <a:xfrm>
            <a:off x="2162069" y="2557022"/>
            <a:ext cx="20059862" cy="9800078"/>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1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1" grpId="1" animBg="1" advAuto="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3" name="AWS Cost Anomaly Detection"/>
          <p:cNvSpPr txBox="1"/>
          <p:nvPr/>
        </p:nvSpPr>
        <p:spPr>
          <a:xfrm>
            <a:off x="3080359" y="794543"/>
            <a:ext cx="12950875" cy="11080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spAutoFit/>
          </a:bodyPr>
          <a:lstStyle>
            <a:lvl1pPr algn="l">
              <a:defRPr sz="5600">
                <a:solidFill>
                  <a:schemeClr val="accent1">
                    <a:hueOff val="114395"/>
                    <a:lumOff val="-24975"/>
                  </a:schemeClr>
                </a:solidFill>
                <a:latin typeface="Avenir Heavy"/>
                <a:ea typeface="Avenir Heavy"/>
                <a:cs typeface="Avenir Heavy"/>
                <a:sym typeface="Avenir Heavy"/>
              </a:defRPr>
            </a:lvl1pPr>
          </a:lstStyle>
          <a:p>
            <a:r>
              <a:t>AWS Cost Anomaly Detection</a:t>
            </a:r>
          </a:p>
        </p:txBody>
      </p:sp>
      <p:pic>
        <p:nvPicPr>
          <p:cNvPr id="1174" name="ECG-CostOptimization-111a.png" descr="ECG-CostOptimization-111a.png"/>
          <p:cNvPicPr>
            <a:picLocks noChangeAspect="1"/>
          </p:cNvPicPr>
          <p:nvPr/>
        </p:nvPicPr>
        <p:blipFill>
          <a:blip r:embed="rId2"/>
          <a:stretch>
            <a:fillRect/>
          </a:stretch>
        </p:blipFill>
        <p:spPr>
          <a:xfrm>
            <a:off x="1301010" y="1837433"/>
            <a:ext cx="22320990" cy="10904734"/>
          </a:xfrm>
          <a:prstGeom prst="rect">
            <a:avLst/>
          </a:prstGeom>
          <a:ln w="12700">
            <a:miter lim="400000"/>
          </a:ln>
        </p:spPr>
      </p:pic>
      <p:sp>
        <p:nvSpPr>
          <p:cNvPr id="1175" name="“Elevate The Cloud Game” - Stoisavljević Aleksandar @ 2023"/>
          <p:cNvSpPr txBox="1"/>
          <p:nvPr/>
        </p:nvSpPr>
        <p:spPr>
          <a:xfrm>
            <a:off x="5663221" y="12322904"/>
            <a:ext cx="7785151" cy="5238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a:defRPr>
                <a:solidFill>
                  <a:srgbClr val="FFFFFF"/>
                </a:solidFill>
                <a:latin typeface="Avenir Book"/>
                <a:ea typeface="Avenir Book"/>
                <a:cs typeface="Avenir Book"/>
                <a:sym typeface="Avenir Book"/>
              </a:defRPr>
            </a:lvl1pPr>
          </a:lstStyle>
          <a:p>
            <a:r>
              <a:t>“Elevate The Cloud Game” - Stoisavljević Aleksandar @ 2023</a:t>
            </a:r>
          </a:p>
        </p:txBody>
      </p:sp>
    </p:spTree>
  </p:cSld>
  <p:clrMapOvr>
    <a:masterClrMapping/>
  </p:clrMapOvr>
  <p:transition spd="med"/>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 name="AWS Cost Anomaly Detection"/>
          <p:cNvSpPr txBox="1"/>
          <p:nvPr/>
        </p:nvSpPr>
        <p:spPr>
          <a:xfrm>
            <a:off x="3080359" y="794543"/>
            <a:ext cx="12950875" cy="11080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spAutoFit/>
          </a:bodyPr>
          <a:lstStyle>
            <a:lvl1pPr algn="l">
              <a:defRPr sz="5600">
                <a:solidFill>
                  <a:schemeClr val="accent1">
                    <a:hueOff val="114395"/>
                    <a:lumOff val="-24975"/>
                  </a:schemeClr>
                </a:solidFill>
                <a:latin typeface="Avenir Heavy"/>
                <a:ea typeface="Avenir Heavy"/>
                <a:cs typeface="Avenir Heavy"/>
                <a:sym typeface="Avenir Heavy"/>
              </a:defRPr>
            </a:lvl1pPr>
          </a:lstStyle>
          <a:p>
            <a:r>
              <a:t>AWS Cost Anomaly Detection</a:t>
            </a:r>
          </a:p>
        </p:txBody>
      </p:sp>
      <p:pic>
        <p:nvPicPr>
          <p:cNvPr id="1178" name="ECG-CostOptimization-111b.png" descr="ECG-CostOptimization-111b.png"/>
          <p:cNvPicPr>
            <a:picLocks noChangeAspect="1"/>
          </p:cNvPicPr>
          <p:nvPr/>
        </p:nvPicPr>
        <p:blipFill>
          <a:blip r:embed="rId2"/>
          <a:stretch>
            <a:fillRect/>
          </a:stretch>
        </p:blipFill>
        <p:spPr>
          <a:xfrm>
            <a:off x="1301010" y="1837433"/>
            <a:ext cx="22320990" cy="10904734"/>
          </a:xfrm>
          <a:prstGeom prst="rect">
            <a:avLst/>
          </a:prstGeom>
          <a:ln w="12700">
            <a:miter lim="400000"/>
          </a:ln>
        </p:spPr>
      </p:pic>
      <p:sp>
        <p:nvSpPr>
          <p:cNvPr id="1179" name="“Elevate The Cloud Game” - Stoisavljević Aleksandar @ 2023"/>
          <p:cNvSpPr txBox="1"/>
          <p:nvPr/>
        </p:nvSpPr>
        <p:spPr>
          <a:xfrm>
            <a:off x="5663221" y="12322904"/>
            <a:ext cx="7785151" cy="5238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a:defRPr>
                <a:solidFill>
                  <a:srgbClr val="FFFFFF"/>
                </a:solidFill>
                <a:latin typeface="Avenir Book"/>
                <a:ea typeface="Avenir Book"/>
                <a:cs typeface="Avenir Book"/>
                <a:sym typeface="Avenir Book"/>
              </a:defRPr>
            </a:lvl1pPr>
          </a:lstStyle>
          <a:p>
            <a:r>
              <a:t>“Elevate The Cloud Game” - Stoisavljević Aleksandar @ 2023</a:t>
            </a:r>
          </a:p>
        </p:txBody>
      </p:sp>
    </p:spTree>
  </p:cSld>
  <p:clrMapOvr>
    <a:masterClrMapping/>
  </p:clrMapOvr>
  <p:transition spd="med"/>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1" name="AWS Cost Anomaly Detection"/>
          <p:cNvSpPr txBox="1"/>
          <p:nvPr/>
        </p:nvSpPr>
        <p:spPr>
          <a:xfrm>
            <a:off x="3080359" y="794543"/>
            <a:ext cx="12950875" cy="11080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spAutoFit/>
          </a:bodyPr>
          <a:lstStyle>
            <a:lvl1pPr algn="l">
              <a:defRPr sz="5600">
                <a:solidFill>
                  <a:schemeClr val="accent1">
                    <a:hueOff val="114395"/>
                    <a:lumOff val="-24975"/>
                  </a:schemeClr>
                </a:solidFill>
                <a:latin typeface="Avenir Heavy"/>
                <a:ea typeface="Avenir Heavy"/>
                <a:cs typeface="Avenir Heavy"/>
                <a:sym typeface="Avenir Heavy"/>
              </a:defRPr>
            </a:lvl1pPr>
          </a:lstStyle>
          <a:p>
            <a:r>
              <a:t>AWS Cost Anomaly Detection</a:t>
            </a:r>
          </a:p>
        </p:txBody>
      </p:sp>
      <p:pic>
        <p:nvPicPr>
          <p:cNvPr id="1182" name="ECG-CostOptimization-111c.png" descr="ECG-CostOptimization-111c.png"/>
          <p:cNvPicPr>
            <a:picLocks noChangeAspect="1"/>
          </p:cNvPicPr>
          <p:nvPr/>
        </p:nvPicPr>
        <p:blipFill>
          <a:blip r:embed="rId2"/>
          <a:stretch>
            <a:fillRect/>
          </a:stretch>
        </p:blipFill>
        <p:spPr>
          <a:xfrm>
            <a:off x="1301010" y="1837433"/>
            <a:ext cx="22320990" cy="10904734"/>
          </a:xfrm>
          <a:prstGeom prst="rect">
            <a:avLst/>
          </a:prstGeom>
          <a:ln w="12700">
            <a:miter lim="400000"/>
          </a:ln>
        </p:spPr>
      </p:pic>
      <p:sp>
        <p:nvSpPr>
          <p:cNvPr id="1183" name="“Elevate The Cloud Game” - Stoisavljević Aleksandar @ 2023"/>
          <p:cNvSpPr txBox="1"/>
          <p:nvPr/>
        </p:nvSpPr>
        <p:spPr>
          <a:xfrm>
            <a:off x="5663221" y="12322904"/>
            <a:ext cx="7785151" cy="5238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a:defRPr>
                <a:solidFill>
                  <a:srgbClr val="FFFFFF"/>
                </a:solidFill>
                <a:latin typeface="Avenir Book"/>
                <a:ea typeface="Avenir Book"/>
                <a:cs typeface="Avenir Book"/>
                <a:sym typeface="Avenir Book"/>
              </a:defRPr>
            </a:lvl1pPr>
          </a:lstStyle>
          <a:p>
            <a:r>
              <a:t>“Elevate The Cloud Game” - Stoisavljević Aleksandar @ 2023</a:t>
            </a:r>
          </a:p>
        </p:txBody>
      </p:sp>
    </p:spTree>
  </p:cSld>
  <p:clrMapOvr>
    <a:masterClrMapping/>
  </p:clrMapOvr>
  <p:transition spd="med"/>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5" name="“Elevate The Cloud Game” - Stoisavljević Aleksandar @ 2023"/>
          <p:cNvSpPr txBox="1"/>
          <p:nvPr/>
        </p:nvSpPr>
        <p:spPr>
          <a:xfrm>
            <a:off x="13525499" y="12319000"/>
            <a:ext cx="7785152" cy="5238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a:defRPr>
                <a:latin typeface="Avenir Book"/>
                <a:ea typeface="Avenir Book"/>
                <a:cs typeface="Avenir Book"/>
                <a:sym typeface="Avenir Book"/>
              </a:defRPr>
            </a:lvl1pPr>
          </a:lstStyle>
          <a:p>
            <a:r>
              <a:t>“Elevate The Cloud Game” - Stoisavljević Aleksandar @ 2023</a:t>
            </a:r>
          </a:p>
        </p:txBody>
      </p:sp>
      <p:sp>
        <p:nvSpPr>
          <p:cNvPr id="1186" name="Other tools"/>
          <p:cNvSpPr txBox="1"/>
          <p:nvPr/>
        </p:nvSpPr>
        <p:spPr>
          <a:xfrm>
            <a:off x="3283558" y="1318528"/>
            <a:ext cx="4363493" cy="11080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spAutoFit/>
          </a:bodyPr>
          <a:lstStyle>
            <a:lvl1pPr algn="l">
              <a:defRPr sz="5600">
                <a:solidFill>
                  <a:schemeClr val="accent1">
                    <a:hueOff val="114395"/>
                    <a:lumOff val="-24975"/>
                  </a:schemeClr>
                </a:solidFill>
                <a:latin typeface="Avenir Heavy"/>
                <a:ea typeface="Avenir Heavy"/>
                <a:cs typeface="Avenir Heavy"/>
                <a:sym typeface="Avenir Heavy"/>
              </a:defRPr>
            </a:lvl1pPr>
          </a:lstStyle>
          <a:p>
            <a:r>
              <a:t>Other tools</a:t>
            </a:r>
          </a:p>
        </p:txBody>
      </p:sp>
      <p:sp>
        <p:nvSpPr>
          <p:cNvPr id="1187" name="AWS CloudWatch"/>
          <p:cNvSpPr txBox="1"/>
          <p:nvPr/>
        </p:nvSpPr>
        <p:spPr>
          <a:xfrm>
            <a:off x="3809651" y="4162560"/>
            <a:ext cx="14097001" cy="8032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spAutoFit/>
          </a:bodyPr>
          <a:lstStyle>
            <a:lvl1pPr algn="l">
              <a:defRPr sz="3800">
                <a:solidFill>
                  <a:schemeClr val="accent1">
                    <a:hueOff val="114395"/>
                    <a:lumOff val="-24975"/>
                  </a:schemeClr>
                </a:solidFill>
                <a:latin typeface="Avenir Heavy"/>
                <a:ea typeface="Avenir Heavy"/>
                <a:cs typeface="Avenir Heavy"/>
                <a:sym typeface="Avenir Heavy"/>
              </a:defRPr>
            </a:lvl1pPr>
          </a:lstStyle>
          <a:p>
            <a:r>
              <a:t>AWS CloudWatch</a:t>
            </a:r>
          </a:p>
        </p:txBody>
      </p:sp>
      <p:sp>
        <p:nvSpPr>
          <p:cNvPr id="1188" name="AWS S3 Analytics (AWS S3 Storage Lens)"/>
          <p:cNvSpPr txBox="1"/>
          <p:nvPr/>
        </p:nvSpPr>
        <p:spPr>
          <a:xfrm>
            <a:off x="3809651" y="2588364"/>
            <a:ext cx="14097001" cy="8032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spAutoFit/>
          </a:bodyPr>
          <a:lstStyle>
            <a:lvl1pPr algn="l">
              <a:defRPr sz="3800">
                <a:solidFill>
                  <a:schemeClr val="accent1">
                    <a:hueOff val="114395"/>
                    <a:lumOff val="-24975"/>
                  </a:schemeClr>
                </a:solidFill>
                <a:latin typeface="Avenir Heavy"/>
                <a:ea typeface="Avenir Heavy"/>
                <a:cs typeface="Avenir Heavy"/>
                <a:sym typeface="Avenir Heavy"/>
              </a:defRPr>
            </a:lvl1pPr>
          </a:lstStyle>
          <a:p>
            <a:r>
              <a:t>AWS S3 Analytics (AWS S3 Storage Lens)</a:t>
            </a:r>
          </a:p>
        </p:txBody>
      </p:sp>
      <p:sp>
        <p:nvSpPr>
          <p:cNvPr id="1189" name="AWS CloudTrail"/>
          <p:cNvSpPr txBox="1"/>
          <p:nvPr/>
        </p:nvSpPr>
        <p:spPr>
          <a:xfrm>
            <a:off x="3809651" y="5736756"/>
            <a:ext cx="14097001" cy="8032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spAutoFit/>
          </a:bodyPr>
          <a:lstStyle>
            <a:lvl1pPr algn="l">
              <a:defRPr sz="3800">
                <a:solidFill>
                  <a:schemeClr val="accent1">
                    <a:hueOff val="114395"/>
                    <a:lumOff val="-24975"/>
                  </a:schemeClr>
                </a:solidFill>
                <a:latin typeface="Avenir Heavy"/>
                <a:ea typeface="Avenir Heavy"/>
                <a:cs typeface="Avenir Heavy"/>
                <a:sym typeface="Avenir Heavy"/>
              </a:defRPr>
            </a:lvl1pPr>
          </a:lstStyle>
          <a:p>
            <a:r>
              <a:t>AWS CloudTrail</a:t>
            </a:r>
          </a:p>
        </p:txBody>
      </p:sp>
      <p:sp>
        <p:nvSpPr>
          <p:cNvPr id="1190" name="that I didn’t have time to address :("/>
          <p:cNvSpPr txBox="1"/>
          <p:nvPr/>
        </p:nvSpPr>
        <p:spPr>
          <a:xfrm>
            <a:off x="7751712" y="1559828"/>
            <a:ext cx="6720880" cy="6254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spAutoFit/>
          </a:bodyPr>
          <a:lstStyle>
            <a:lvl1pPr algn="l">
              <a:defRPr sz="2800">
                <a:solidFill>
                  <a:schemeClr val="accent1">
                    <a:hueOff val="114395"/>
                    <a:lumOff val="-24975"/>
                  </a:schemeClr>
                </a:solidFill>
                <a:latin typeface="Avenir Heavy"/>
                <a:ea typeface="Avenir Heavy"/>
                <a:cs typeface="Avenir Heavy"/>
                <a:sym typeface="Avenir Heavy"/>
              </a:defRPr>
            </a:lvl1pPr>
          </a:lstStyle>
          <a:p>
            <a:r>
              <a:t>that I didn’t have time to address :(</a:t>
            </a:r>
          </a:p>
        </p:txBody>
      </p:sp>
    </p:spTree>
  </p:cSld>
  <p:clrMapOvr>
    <a:masterClrMapping/>
  </p:clrMapOvr>
  <p:transition spd="med"/>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2" name="“Elevate The Cloud Game” - Stoisavljević Aleksandar @ 2023"/>
          <p:cNvSpPr txBox="1"/>
          <p:nvPr/>
        </p:nvSpPr>
        <p:spPr>
          <a:xfrm>
            <a:off x="13525499" y="12319000"/>
            <a:ext cx="7785152" cy="5238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a:defRPr>
                <a:latin typeface="Avenir Book"/>
                <a:ea typeface="Avenir Book"/>
                <a:cs typeface="Avenir Book"/>
                <a:sym typeface="Avenir Book"/>
              </a:defRPr>
            </a:lvl1pPr>
          </a:lstStyle>
          <a:p>
            <a:r>
              <a:t>“Elevate The Cloud Game” - Stoisavljević Aleksandar @ 2023</a:t>
            </a:r>
          </a:p>
        </p:txBody>
      </p:sp>
      <p:sp>
        <p:nvSpPr>
          <p:cNvPr id="1193" name="References:"/>
          <p:cNvSpPr txBox="1"/>
          <p:nvPr/>
        </p:nvSpPr>
        <p:spPr>
          <a:xfrm>
            <a:off x="3283558" y="1318528"/>
            <a:ext cx="12950876" cy="11080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spAutoFit/>
          </a:bodyPr>
          <a:lstStyle>
            <a:lvl1pPr algn="l">
              <a:defRPr sz="5600">
                <a:solidFill>
                  <a:schemeClr val="accent1">
                    <a:hueOff val="114395"/>
                    <a:lumOff val="-24975"/>
                  </a:schemeClr>
                </a:solidFill>
                <a:latin typeface="Avenir Heavy"/>
                <a:ea typeface="Avenir Heavy"/>
                <a:cs typeface="Avenir Heavy"/>
                <a:sym typeface="Avenir Heavy"/>
              </a:defRPr>
            </a:lvl1pPr>
          </a:lstStyle>
          <a:p>
            <a:r>
              <a:t>References:</a:t>
            </a:r>
          </a:p>
        </p:txBody>
      </p:sp>
      <p:sp>
        <p:nvSpPr>
          <p:cNvPr id="1194" name="The well-architected way - AWS re:Invent 2022"/>
          <p:cNvSpPr txBox="1"/>
          <p:nvPr/>
        </p:nvSpPr>
        <p:spPr>
          <a:xfrm>
            <a:off x="3809651" y="4162560"/>
            <a:ext cx="14097001" cy="8032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spAutoFit/>
          </a:bodyPr>
          <a:lstStyle>
            <a:lvl1pPr algn="l">
              <a:defRPr sz="3800">
                <a:solidFill>
                  <a:schemeClr val="accent1">
                    <a:hueOff val="114395"/>
                    <a:lumOff val="-24975"/>
                  </a:schemeClr>
                </a:solidFill>
                <a:latin typeface="Avenir Heavy"/>
                <a:ea typeface="Avenir Heavy"/>
                <a:cs typeface="Avenir Heavy"/>
                <a:sym typeface="Avenir Heavy"/>
              </a:defRPr>
            </a:lvl1pPr>
          </a:lstStyle>
          <a:p>
            <a:r>
              <a:t>The well-architected way - AWS re:Invent 2022</a:t>
            </a:r>
          </a:p>
        </p:txBody>
      </p:sp>
      <p:sp>
        <p:nvSpPr>
          <p:cNvPr id="1195" name="https://www.youtube.com/watch?v=nOKvA8HykW8"/>
          <p:cNvSpPr txBox="1"/>
          <p:nvPr/>
        </p:nvSpPr>
        <p:spPr>
          <a:xfrm>
            <a:off x="3810000" y="4954262"/>
            <a:ext cx="6636259" cy="47795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p>
            <a:r>
              <a:t>https://www.youtube.com/watch?v=nOKvA8HykW8</a:t>
            </a:r>
          </a:p>
        </p:txBody>
      </p:sp>
      <p:sp>
        <p:nvSpPr>
          <p:cNvPr id="1196" name="https://docs.aws.amazon.com/pdfs/wellarchitected/latest/cost-optimization-pillar/wellarchitected-cost-optimization-pillar.pdf"/>
          <p:cNvSpPr txBox="1"/>
          <p:nvPr/>
        </p:nvSpPr>
        <p:spPr>
          <a:xfrm>
            <a:off x="3814559" y="3426056"/>
            <a:ext cx="15734641" cy="47795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p>
            <a:r>
              <a:t>https://docs.aws.amazon.com/pdfs/wellarchitected/latest/cost-optimization-pillar/wellarchitected-cost-optimization-pillar.pdf</a:t>
            </a:r>
          </a:p>
        </p:txBody>
      </p:sp>
      <p:sp>
        <p:nvSpPr>
          <p:cNvPr id="1197" name="AWS Well-Architected Framework Cost Optimization Pillar"/>
          <p:cNvSpPr txBox="1"/>
          <p:nvPr/>
        </p:nvSpPr>
        <p:spPr>
          <a:xfrm>
            <a:off x="3809651" y="2588364"/>
            <a:ext cx="14097001" cy="8032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spAutoFit/>
          </a:bodyPr>
          <a:lstStyle>
            <a:lvl1pPr algn="l">
              <a:defRPr sz="3800">
                <a:solidFill>
                  <a:schemeClr val="accent1">
                    <a:hueOff val="114395"/>
                    <a:lumOff val="-24975"/>
                  </a:schemeClr>
                </a:solidFill>
                <a:latin typeface="Avenir Heavy"/>
                <a:ea typeface="Avenir Heavy"/>
                <a:cs typeface="Avenir Heavy"/>
                <a:sym typeface="Avenir Heavy"/>
              </a:defRPr>
            </a:lvl1pPr>
          </a:lstStyle>
          <a:p>
            <a:r>
              <a:t>AWS Well-Architected Framework Cost Optimization Pillar</a:t>
            </a:r>
          </a:p>
        </p:txBody>
      </p:sp>
      <p:sp>
        <p:nvSpPr>
          <p:cNvPr id="1198" name="Cost Optimization on AWS"/>
          <p:cNvSpPr txBox="1"/>
          <p:nvPr/>
        </p:nvSpPr>
        <p:spPr>
          <a:xfrm>
            <a:off x="3809651" y="5736756"/>
            <a:ext cx="14097001" cy="8032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spAutoFit/>
          </a:bodyPr>
          <a:lstStyle>
            <a:lvl1pPr algn="l">
              <a:defRPr sz="3800">
                <a:solidFill>
                  <a:schemeClr val="accent1">
                    <a:hueOff val="114395"/>
                    <a:lumOff val="-24975"/>
                  </a:schemeClr>
                </a:solidFill>
                <a:latin typeface="Avenir Heavy"/>
                <a:ea typeface="Avenir Heavy"/>
                <a:cs typeface="Avenir Heavy"/>
                <a:sym typeface="Avenir Heavy"/>
              </a:defRPr>
            </a:lvl1pPr>
          </a:lstStyle>
          <a:p>
            <a:r>
              <a:t>Cost Optimization on AWS</a:t>
            </a:r>
          </a:p>
        </p:txBody>
      </p:sp>
      <p:sp>
        <p:nvSpPr>
          <p:cNvPr id="1199" name="https://www.youtube.com/watch?v=nNS2VBLH6ks"/>
          <p:cNvSpPr txBox="1"/>
          <p:nvPr/>
        </p:nvSpPr>
        <p:spPr>
          <a:xfrm>
            <a:off x="3848976" y="6482467"/>
            <a:ext cx="6558306" cy="47795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p>
            <a:r>
              <a:t>https://www.youtube.com/watch?v=nNS2VBLH6ks</a:t>
            </a:r>
          </a:p>
        </p:txBody>
      </p:sp>
    </p:spTree>
  </p:cSld>
  <p:clrMapOvr>
    <a:masterClrMapping/>
  </p:clrMapOvr>
  <p:transition spd="med"/>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1" name="Conclusion &amp; key takeaways"/>
          <p:cNvSpPr txBox="1"/>
          <p:nvPr/>
        </p:nvSpPr>
        <p:spPr>
          <a:xfrm>
            <a:off x="5072265" y="6056312"/>
            <a:ext cx="14239470" cy="16033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a:defRPr sz="8400">
                <a:solidFill>
                  <a:schemeClr val="accent1">
                    <a:hueOff val="114395"/>
                    <a:lumOff val="-24975"/>
                  </a:schemeClr>
                </a:solidFill>
                <a:latin typeface="Avenir Heavy"/>
                <a:ea typeface="Avenir Heavy"/>
                <a:cs typeface="Avenir Heavy"/>
                <a:sym typeface="Avenir Heavy"/>
              </a:defRPr>
            </a:lvl1pPr>
          </a:lstStyle>
          <a:p>
            <a:r>
              <a:t>Conclusion &amp; key takeaways</a:t>
            </a:r>
          </a:p>
        </p:txBody>
      </p:sp>
      <p:sp>
        <p:nvSpPr>
          <p:cNvPr id="1202" name="“Elevate The Cloud Game” - Stoisavljević Aleksandar @ 2023"/>
          <p:cNvSpPr txBox="1"/>
          <p:nvPr/>
        </p:nvSpPr>
        <p:spPr>
          <a:xfrm>
            <a:off x="13525499" y="12319000"/>
            <a:ext cx="7785152" cy="5238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a:defRPr>
                <a:latin typeface="Avenir Book"/>
                <a:ea typeface="Avenir Book"/>
                <a:cs typeface="Avenir Book"/>
                <a:sym typeface="Avenir Book"/>
              </a:defRPr>
            </a:lvl1pPr>
          </a:lstStyle>
          <a:p>
            <a:r>
              <a:t>“Elevate The Cloud Game” - Stoisavljević Aleksandar @ 2023</a:t>
            </a:r>
          </a:p>
        </p:txBody>
      </p:sp>
    </p:spTree>
  </p:cSld>
  <p:clrMapOvr>
    <a:masterClrMapping/>
  </p:clrMapOvr>
  <p:transition spd="med"/>
</p:sld>
</file>

<file path=ppt/theme/theme1.xml><?xml version="1.0" encoding="utf-8"?>
<a:theme xmlns:a="http://schemas.openxmlformats.org/drawingml/2006/main" name="30_BasicColor">
  <a:themeElements>
    <a:clrScheme name="30_BasicColor">
      <a:dk1>
        <a:srgbClr val="5E5E5E"/>
      </a:dk1>
      <a:lt1>
        <a:srgbClr val="003462"/>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30_BasicColor">
      <a:majorFont>
        <a:latin typeface="Helvetica Neue"/>
        <a:ea typeface="Helvetica Neue"/>
        <a:cs typeface="Helvetica Neue"/>
      </a:majorFont>
      <a:minorFont>
        <a:latin typeface="Helvetica Neue"/>
        <a:ea typeface="Helvetica Neue"/>
        <a:cs typeface="Helvetica Neue"/>
      </a:minorFont>
    </a:fontScheme>
    <a:fmtScheme name="30_BasicCol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71437" tIns="71437" rIns="71437" bIns="71437"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a:spAutoFit/>
      </a:bodyPr>
      <a:lstStyle>
        <a:defPPr marL="0" marR="0" indent="0" algn="ctr" defTabSz="2438339"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30_BasicColor">
  <a:themeElements>
    <a:clrScheme name="30_BasicColor">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30_BasicColor">
      <a:majorFont>
        <a:latin typeface="Helvetica Neue"/>
        <a:ea typeface="Helvetica Neue"/>
        <a:cs typeface="Helvetica Neue"/>
      </a:majorFont>
      <a:minorFont>
        <a:latin typeface="Helvetica Neue"/>
        <a:ea typeface="Helvetica Neue"/>
        <a:cs typeface="Helvetica Neue"/>
      </a:minorFont>
    </a:fontScheme>
    <a:fmtScheme name="30_BasicCol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71437" tIns="71437" rIns="71437" bIns="71437"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a:spAutoFit/>
      </a:bodyPr>
      <a:lstStyle>
        <a:defPPr marL="0" marR="0" indent="0" algn="ctr" defTabSz="2438339"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0</TotalTime>
  <Words>4063</Words>
  <Application>Microsoft Macintosh PowerPoint</Application>
  <PresentationFormat>Custom</PresentationFormat>
  <Paragraphs>823</Paragraphs>
  <Slides>103</Slides>
  <Notes>15</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103</vt:i4>
      </vt:variant>
    </vt:vector>
  </HeadingPairs>
  <TitlesOfParts>
    <vt:vector size="116" baseType="lpstr">
      <vt:lpstr>Arial</vt:lpstr>
      <vt:lpstr>Avenir Book</vt:lpstr>
      <vt:lpstr>Avenir Heavy</vt:lpstr>
      <vt:lpstr>Avenir Medium</vt:lpstr>
      <vt:lpstr>Avenir Next Medium</vt:lpstr>
      <vt:lpstr>Avenir Next Regular</vt:lpstr>
      <vt:lpstr>Calibri</vt:lpstr>
      <vt:lpstr>Helvetica</vt:lpstr>
      <vt:lpstr>Helvetica Neue</vt:lpstr>
      <vt:lpstr>Helvetica Neue Medium</vt:lpstr>
      <vt:lpstr>Open Sans</vt:lpstr>
      <vt:lpstr>Open Sans SemiBold</vt:lpstr>
      <vt:lpstr>30_BasicColor</vt:lpstr>
      <vt:lpstr>Kako biti “igrač” u  Cloud igri</vt:lpstr>
      <vt:lpstr>Elevate the Cloud Game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Design Principles</vt:lpstr>
      <vt:lpstr>Design Principles</vt:lpstr>
      <vt:lpstr>Design Principles</vt:lpstr>
      <vt:lpstr>Design Principles</vt:lpstr>
      <vt:lpstr>Design Principles</vt:lpstr>
      <vt:lpstr>Design Principles</vt:lpstr>
      <vt:lpstr>Design Principles</vt:lpstr>
      <vt:lpstr>Design Principles</vt:lpstr>
      <vt:lpstr>Design Principles</vt:lpstr>
      <vt:lpstr>Design Principles</vt:lpstr>
      <vt:lpstr>Design Principles</vt:lpstr>
      <vt:lpstr>Design Principles</vt:lpstr>
      <vt:lpstr>Design Principles</vt:lpstr>
      <vt:lpstr>Design Principles</vt:lpstr>
      <vt:lpstr>Jatheon</vt:lpstr>
      <vt:lpstr>PowerPoint Presentation</vt:lpstr>
      <vt:lpstr>PowerPoint Presentation</vt:lpstr>
      <vt:lpstr>PowerPoint Presentation</vt:lpstr>
      <vt:lpstr>PowerPoint Presentation</vt:lpstr>
      <vt:lpstr>PowerPoint Presentation</vt:lpstr>
      <vt:lpstr>ErgoCloud</vt:lpstr>
      <vt:lpstr>PowerPoint Presentation</vt:lpstr>
      <vt:lpstr>PowerPoint Presentation</vt:lpstr>
      <vt:lpstr>ErgoCloud</vt:lpstr>
      <vt:lpstr>PowerPoint Presentation</vt:lpstr>
      <vt:lpstr>PowerPoint Presentation</vt:lpstr>
      <vt:lpstr>ErgoCloud</vt:lpstr>
      <vt:lpstr>PowerPoint Presentation</vt:lpstr>
      <vt:lpstr>PowerPoint Presentation</vt:lpstr>
      <vt:lpstr>ErgoCloud</vt:lpstr>
      <vt:lpstr>PowerPoint Presentation</vt:lpstr>
      <vt:lpstr>ErgoCloud</vt:lpstr>
      <vt:lpstr>PowerPoint Presentation</vt:lpstr>
      <vt:lpstr>PowerPoint Presentation</vt:lpstr>
      <vt:lpstr>PowerPoint Presentation</vt:lpstr>
      <vt:lpstr>ErgoCloud</vt:lpstr>
      <vt:lpstr>ErgoCloud</vt:lpstr>
      <vt:lpstr>ErgoCloud</vt:lpstr>
      <vt:lpstr>ErgoCloud</vt:lpstr>
      <vt:lpstr>ErgoCloud</vt:lpstr>
      <vt:lpstr>ErgoCloud</vt:lpstr>
      <vt:lpstr>ErgoCloud</vt:lpstr>
      <vt:lpstr>ErgoCloud</vt:lpstr>
      <vt:lpstr>ErgoCloud</vt:lpstr>
      <vt:lpstr>ErgoCloud</vt:lpstr>
      <vt:lpstr>ErgoCloud</vt:lpstr>
      <vt:lpstr>ErgoCloud</vt:lpstr>
      <vt:lpstr>ErgoCloud</vt:lpstr>
      <vt:lpstr>ErgoCloud</vt:lpstr>
      <vt:lpstr>ErgoCloud</vt:lpstr>
      <vt:lpstr>ErgoCloud</vt:lpstr>
      <vt:lpstr>ErgoCloud</vt:lpstr>
      <vt:lpstr>ErgoCloud</vt:lpstr>
      <vt:lpstr>ErgoCloud</vt:lpstr>
      <vt:lpstr>ErgoCloud</vt:lpstr>
      <vt:lpstr>PowerPoint Presentation</vt:lpstr>
      <vt:lpstr>ErgoCloud</vt:lpstr>
      <vt:lpstr>ErgoCloud</vt:lpstr>
      <vt:lpstr>ErgoCloud</vt:lpstr>
      <vt:lpstr>ErgoCloud</vt:lpstr>
      <vt:lpstr>ErgoCloud</vt:lpstr>
      <vt:lpstr>ErgoCloud</vt:lpstr>
      <vt:lpstr>ErgoCloud</vt:lpstr>
      <vt:lpstr>ErgoCloud</vt:lpstr>
      <vt:lpstr>ErgoCloud</vt:lpstr>
      <vt:lpstr>ErgoCloud</vt:lpstr>
      <vt:lpstr>ErgoCloud</vt:lpstr>
      <vt:lpstr>ErgoCloud</vt:lpstr>
      <vt:lpstr>ErgoCloud</vt:lpstr>
      <vt:lpstr>ErgoCloud</vt:lpstr>
      <vt:lpstr>ErgoCloud</vt:lpstr>
      <vt:lpstr>ErgoCloud</vt:lpstr>
      <vt:lpstr>ErgoCloud</vt:lpstr>
      <vt:lpstr>ErgoCloud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lpstr>Questions &amp; Answers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Kako biti “igrač” u  Cloud igri</dc:title>
  <cp:lastModifiedBy>Aleksandar Stoisavljevic</cp:lastModifiedBy>
  <cp:revision>1</cp:revision>
  <dcterms:modified xsi:type="dcterms:W3CDTF">2023-10-12T14:06:24Z</dcterms:modified>
</cp:coreProperties>
</file>